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notesSlides/notesSlide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1750" r:id="rId2"/>
    <p:sldId id="1761" r:id="rId3"/>
    <p:sldId id="2391" r:id="rId4"/>
    <p:sldId id="2400" r:id="rId5"/>
    <p:sldId id="2399" r:id="rId6"/>
    <p:sldId id="2394" r:id="rId7"/>
    <p:sldId id="2395" r:id="rId8"/>
  </p:sldIdLst>
  <p:sldSz cx="12192000" cy="6858000"/>
  <p:notesSz cx="6858000" cy="9144000"/>
  <p:defaultTextStyle>
    <a:defPPr>
      <a:defRPr lang="es-C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EB8DE25C-F8A1-E2ED-2BA1-455CCCD84C51}" name="Jorge Alejandro Hidalgo López" initials="JH" userId="S::jhidalgo@icafe.cr::165ae0b1-4c40-4a51-b33d-0577af1465f0" providerId="AD"/>
  <p188:author id="{AE95C884-D084-C9DC-0CCA-D1FDF7D8394A}" name="MARIA VALERIA CORTES ARGUEDAS" initials="MC" userId="S::mcortesa@ulicori.net::8ca958ba-f199-46ff-81f1-9e8308162b65" providerId="AD"/>
  <p188:author id="{D3BC1BEE-A921-8A99-EEBF-820515B07BA4}" name="Alcides Quirós Madrigal" initials="AQ" userId="S::aquiros@icafe.cr::563ef6b0-44ac-4dc2-bb80-7730568c1899"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4507B"/>
    <a:srgbClr val="499057"/>
    <a:srgbClr val="83A589"/>
    <a:srgbClr val="6DA679"/>
    <a:srgbClr val="FFFFFF"/>
    <a:srgbClr val="008080"/>
    <a:srgbClr val="C00000"/>
    <a:srgbClr val="648F6C"/>
    <a:srgbClr val="FF66FF"/>
    <a:srgbClr val="00666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ADFBC1D-00C9-4966-A304-EBA5FEA2D9D2}" v="6" dt="2026-01-27T15:32:40.820"/>
  </p1510:revLst>
</p1510:revInfo>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Estilo claro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152" autoAdjust="0"/>
    <p:restoredTop sz="94660"/>
  </p:normalViewPr>
  <p:slideViewPr>
    <p:cSldViewPr snapToGrid="0" showGuides="1">
      <p:cViewPr varScale="1">
        <p:scale>
          <a:sx n="111" d="100"/>
          <a:sy n="111" d="100"/>
        </p:scale>
        <p:origin x="582" y="10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6" Type="http://schemas.microsoft.com/office/2018/10/relationships/authors" Targe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5" Type="http://schemas.microsoft.com/office/2015/10/relationships/revisionInfo" Target="revisionInfo.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uan Carlos Castillo Molina" userId="3321f39d-c43d-4dc1-aab8-e37c264880eb" providerId="ADAL" clId="{CF0E7DC8-4F83-4E08-A75A-7ECE842A8D81}"/>
    <pc:docChg chg="undo redo custSel addSld delSld modSld sldOrd">
      <pc:chgData name="Juan Carlos Castillo Molina" userId="3321f39d-c43d-4dc1-aab8-e37c264880eb" providerId="ADAL" clId="{CF0E7DC8-4F83-4E08-A75A-7ECE842A8D81}" dt="2026-01-27T15:36:17.104" v="2416" actId="20577"/>
      <pc:docMkLst>
        <pc:docMk/>
      </pc:docMkLst>
      <pc:sldChg chg="modSp mod">
        <pc:chgData name="Juan Carlos Castillo Molina" userId="3321f39d-c43d-4dc1-aab8-e37c264880eb" providerId="ADAL" clId="{CF0E7DC8-4F83-4E08-A75A-7ECE842A8D81}" dt="2026-01-27T14:50:03.475" v="2346" actId="20577"/>
        <pc:sldMkLst>
          <pc:docMk/>
          <pc:sldMk cId="2794951255" sldId="1750"/>
        </pc:sldMkLst>
        <pc:spChg chg="mod">
          <ac:chgData name="Juan Carlos Castillo Molina" userId="3321f39d-c43d-4dc1-aab8-e37c264880eb" providerId="ADAL" clId="{CF0E7DC8-4F83-4E08-A75A-7ECE842A8D81}" dt="2026-01-27T14:50:03.475" v="2346" actId="20577"/>
          <ac:spMkLst>
            <pc:docMk/>
            <pc:sldMk cId="2794951255" sldId="1750"/>
            <ac:spMk id="7" creationId="{3071343C-7329-FA2B-6A24-367A0C259788}"/>
          </ac:spMkLst>
        </pc:spChg>
      </pc:sldChg>
      <pc:sldChg chg="addSp delSp modSp add mod ord">
        <pc:chgData name="Juan Carlos Castillo Molina" userId="3321f39d-c43d-4dc1-aab8-e37c264880eb" providerId="ADAL" clId="{CF0E7DC8-4F83-4E08-A75A-7ECE842A8D81}" dt="2026-01-27T15:36:17.104" v="2416" actId="20577"/>
        <pc:sldMkLst>
          <pc:docMk/>
          <pc:sldMk cId="1352064200" sldId="1761"/>
        </pc:sldMkLst>
        <pc:spChg chg="mod">
          <ac:chgData name="Juan Carlos Castillo Molina" userId="3321f39d-c43d-4dc1-aab8-e37c264880eb" providerId="ADAL" clId="{CF0E7DC8-4F83-4E08-A75A-7ECE842A8D81}" dt="2026-01-27T15:36:17.104" v="2416" actId="20577"/>
          <ac:spMkLst>
            <pc:docMk/>
            <pc:sldMk cId="1352064200" sldId="1761"/>
            <ac:spMk id="8" creationId="{BE541462-B9DC-E425-92CE-1A56DE1AB071}"/>
          </ac:spMkLst>
        </pc:spChg>
        <pc:picChg chg="add del mod">
          <ac:chgData name="Juan Carlos Castillo Molina" userId="3321f39d-c43d-4dc1-aab8-e37c264880eb" providerId="ADAL" clId="{CF0E7DC8-4F83-4E08-A75A-7ECE842A8D81}" dt="2026-01-27T14:50:06.291" v="2347" actId="478"/>
          <ac:picMkLst>
            <pc:docMk/>
            <pc:sldMk cId="1352064200" sldId="1761"/>
            <ac:picMk id="9" creationId="{5E9D1776-62D2-1DDC-C129-384A23CFAEFD}"/>
          </ac:picMkLst>
        </pc:picChg>
        <pc:picChg chg="add mod">
          <ac:chgData name="Juan Carlos Castillo Molina" userId="3321f39d-c43d-4dc1-aab8-e37c264880eb" providerId="ADAL" clId="{CF0E7DC8-4F83-4E08-A75A-7ECE842A8D81}" dt="2026-01-27T15:36:14.770" v="2412" actId="14100"/>
          <ac:picMkLst>
            <pc:docMk/>
            <pc:sldMk cId="1352064200" sldId="1761"/>
            <ac:picMk id="13" creationId="{ACC2A5EE-B935-D051-A541-B83ECC8C366B}"/>
          </ac:picMkLst>
        </pc:picChg>
      </pc:sldChg>
      <pc:sldChg chg="addSp delSp modSp mod">
        <pc:chgData name="Juan Carlos Castillo Molina" userId="3321f39d-c43d-4dc1-aab8-e37c264880eb" providerId="ADAL" clId="{CF0E7DC8-4F83-4E08-A75A-7ECE842A8D81}" dt="2026-01-27T14:51:35.960" v="2355" actId="20577"/>
        <pc:sldMkLst>
          <pc:docMk/>
          <pc:sldMk cId="2013504756" sldId="2391"/>
        </pc:sldMkLst>
        <pc:spChg chg="mod">
          <ac:chgData name="Juan Carlos Castillo Molina" userId="3321f39d-c43d-4dc1-aab8-e37c264880eb" providerId="ADAL" clId="{CF0E7DC8-4F83-4E08-A75A-7ECE842A8D81}" dt="2026-01-20T16:34:09.571" v="2265" actId="20577"/>
          <ac:spMkLst>
            <pc:docMk/>
            <pc:sldMk cId="2013504756" sldId="2391"/>
            <ac:spMk id="9" creationId="{8579145C-49E3-0CEF-8542-96299EDA1AE4}"/>
          </ac:spMkLst>
        </pc:spChg>
        <pc:spChg chg="mod">
          <ac:chgData name="Juan Carlos Castillo Molina" userId="3321f39d-c43d-4dc1-aab8-e37c264880eb" providerId="ADAL" clId="{CF0E7DC8-4F83-4E08-A75A-7ECE842A8D81}" dt="2026-01-27T14:51:35.960" v="2355" actId="20577"/>
          <ac:spMkLst>
            <pc:docMk/>
            <pc:sldMk cId="2013504756" sldId="2391"/>
            <ac:spMk id="10" creationId="{9E7255E1-6B42-980D-5C05-1EBB56E41197}"/>
          </ac:spMkLst>
        </pc:spChg>
        <pc:graphicFrameChg chg="add del mod">
          <ac:chgData name="Juan Carlos Castillo Molina" userId="3321f39d-c43d-4dc1-aab8-e37c264880eb" providerId="ADAL" clId="{CF0E7DC8-4F83-4E08-A75A-7ECE842A8D81}" dt="2026-01-27T14:50:12.725" v="2348" actId="478"/>
          <ac:graphicFrameMkLst>
            <pc:docMk/>
            <pc:sldMk cId="2013504756" sldId="2391"/>
            <ac:graphicFrameMk id="2" creationId="{CFF3D558-FF76-5A0D-C54C-A106892DD317}"/>
          </ac:graphicFrameMkLst>
        </pc:graphicFrameChg>
        <pc:graphicFrameChg chg="add mod">
          <ac:chgData name="Juan Carlos Castillo Molina" userId="3321f39d-c43d-4dc1-aab8-e37c264880eb" providerId="ADAL" clId="{CF0E7DC8-4F83-4E08-A75A-7ECE842A8D81}" dt="2026-01-27T14:51:32.616" v="2351" actId="1076"/>
          <ac:graphicFrameMkLst>
            <pc:docMk/>
            <pc:sldMk cId="2013504756" sldId="2391"/>
            <ac:graphicFrameMk id="3" creationId="{143AD5A5-92D3-52E9-E661-BACC54E1F66A}"/>
          </ac:graphicFrameMkLst>
        </pc:graphicFrameChg>
      </pc:sldChg>
      <pc:sldChg chg="addSp delSp modSp mod">
        <pc:chgData name="Juan Carlos Castillo Molina" userId="3321f39d-c43d-4dc1-aab8-e37c264880eb" providerId="ADAL" clId="{CF0E7DC8-4F83-4E08-A75A-7ECE842A8D81}" dt="2026-01-27T15:30:53.118" v="2394" actId="20577"/>
        <pc:sldMkLst>
          <pc:docMk/>
          <pc:sldMk cId="1333236092" sldId="2394"/>
        </pc:sldMkLst>
        <pc:spChg chg="mod">
          <ac:chgData name="Juan Carlos Castillo Molina" userId="3321f39d-c43d-4dc1-aab8-e37c264880eb" providerId="ADAL" clId="{CF0E7DC8-4F83-4E08-A75A-7ECE842A8D81}" dt="2026-01-06T16:52:20.355" v="2082" actId="20577"/>
          <ac:spMkLst>
            <pc:docMk/>
            <pc:sldMk cId="1333236092" sldId="2394"/>
            <ac:spMk id="3" creationId="{41812080-3D6B-4843-DB55-3ADC63C7F107}"/>
          </ac:spMkLst>
        </pc:spChg>
        <pc:spChg chg="mod">
          <ac:chgData name="Juan Carlos Castillo Molina" userId="3321f39d-c43d-4dc1-aab8-e37c264880eb" providerId="ADAL" clId="{CF0E7DC8-4F83-4E08-A75A-7ECE842A8D81}" dt="2026-01-27T15:30:53.118" v="2394" actId="20577"/>
          <ac:spMkLst>
            <pc:docMk/>
            <pc:sldMk cId="1333236092" sldId="2394"/>
            <ac:spMk id="4" creationId="{EB64F95F-9BFD-A573-5ADC-862563D740B7}"/>
          </ac:spMkLst>
        </pc:spChg>
        <pc:graphicFrameChg chg="add mod modGraphic">
          <ac:chgData name="Juan Carlos Castillo Molina" userId="3321f39d-c43d-4dc1-aab8-e37c264880eb" providerId="ADAL" clId="{CF0E7DC8-4F83-4E08-A75A-7ECE842A8D81}" dt="2026-01-27T15:30:29.015" v="2383" actId="14100"/>
          <ac:graphicFrameMkLst>
            <pc:docMk/>
            <pc:sldMk cId="1333236092" sldId="2394"/>
            <ac:graphicFrameMk id="5" creationId="{F1F8420A-C161-CE69-51D7-FDB62ECA818D}"/>
          </ac:graphicFrameMkLst>
        </pc:graphicFrameChg>
        <pc:graphicFrameChg chg="add mod">
          <ac:chgData name="Juan Carlos Castillo Molina" userId="3321f39d-c43d-4dc1-aab8-e37c264880eb" providerId="ADAL" clId="{CF0E7DC8-4F83-4E08-A75A-7ECE842A8D81}" dt="2026-01-27T15:30:49.688" v="2390" actId="14100"/>
          <ac:graphicFrameMkLst>
            <pc:docMk/>
            <pc:sldMk cId="1333236092" sldId="2394"/>
            <ac:graphicFrameMk id="6" creationId="{7C91938B-C033-45A8-B772-192C7F469E4B}"/>
          </ac:graphicFrameMkLst>
        </pc:graphicFrameChg>
        <pc:graphicFrameChg chg="add del mod modGraphic">
          <ac:chgData name="Juan Carlos Castillo Molina" userId="3321f39d-c43d-4dc1-aab8-e37c264880eb" providerId="ADAL" clId="{CF0E7DC8-4F83-4E08-A75A-7ECE842A8D81}" dt="2026-01-27T15:20:49.465" v="2369" actId="478"/>
          <ac:graphicFrameMkLst>
            <pc:docMk/>
            <pc:sldMk cId="1333236092" sldId="2394"/>
            <ac:graphicFrameMk id="7" creationId="{706238AE-58F8-47C1-2FFC-42D82F036DCE}"/>
          </ac:graphicFrameMkLst>
        </pc:graphicFrameChg>
        <pc:graphicFrameChg chg="add del mod">
          <ac:chgData name="Juan Carlos Castillo Molina" userId="3321f39d-c43d-4dc1-aab8-e37c264880eb" providerId="ADAL" clId="{CF0E7DC8-4F83-4E08-A75A-7ECE842A8D81}" dt="2026-01-27T15:30:30.632" v="2384" actId="478"/>
          <ac:graphicFrameMkLst>
            <pc:docMk/>
            <pc:sldMk cId="1333236092" sldId="2394"/>
            <ac:graphicFrameMk id="8" creationId="{7C91938B-C033-45A8-B772-192C7F469E4B}"/>
          </ac:graphicFrameMkLst>
        </pc:graphicFrameChg>
      </pc:sldChg>
      <pc:sldChg chg="addSp delSp modSp mod">
        <pc:chgData name="Juan Carlos Castillo Molina" userId="3321f39d-c43d-4dc1-aab8-e37c264880eb" providerId="ADAL" clId="{CF0E7DC8-4F83-4E08-A75A-7ECE842A8D81}" dt="2026-01-27T15:33:03.428" v="2405" actId="20577"/>
        <pc:sldMkLst>
          <pc:docMk/>
          <pc:sldMk cId="371597856" sldId="2395"/>
        </pc:sldMkLst>
        <pc:spChg chg="mod">
          <ac:chgData name="Juan Carlos Castillo Molina" userId="3321f39d-c43d-4dc1-aab8-e37c264880eb" providerId="ADAL" clId="{CF0E7DC8-4F83-4E08-A75A-7ECE842A8D81}" dt="2026-01-20T16:57:50.291" v="2316" actId="20577"/>
          <ac:spMkLst>
            <pc:docMk/>
            <pc:sldMk cId="371597856" sldId="2395"/>
            <ac:spMk id="3" creationId="{BD59D6AE-581F-1182-D394-B4BDCD87FE09}"/>
          </ac:spMkLst>
        </pc:spChg>
        <pc:spChg chg="mod">
          <ac:chgData name="Juan Carlos Castillo Molina" userId="3321f39d-c43d-4dc1-aab8-e37c264880eb" providerId="ADAL" clId="{CF0E7DC8-4F83-4E08-A75A-7ECE842A8D81}" dt="2026-01-27T15:33:03.428" v="2405" actId="20577"/>
          <ac:spMkLst>
            <pc:docMk/>
            <pc:sldMk cId="371597856" sldId="2395"/>
            <ac:spMk id="4" creationId="{7B580CF2-C169-E5E8-677A-BEB67269D811}"/>
          </ac:spMkLst>
        </pc:spChg>
        <pc:graphicFrameChg chg="add mod modGraphic">
          <ac:chgData name="Juan Carlos Castillo Molina" userId="3321f39d-c43d-4dc1-aab8-e37c264880eb" providerId="ADAL" clId="{CF0E7DC8-4F83-4E08-A75A-7ECE842A8D81}" dt="2026-01-27T15:32:57.492" v="2401" actId="14100"/>
          <ac:graphicFrameMkLst>
            <pc:docMk/>
            <pc:sldMk cId="371597856" sldId="2395"/>
            <ac:graphicFrameMk id="5" creationId="{739616E9-D07C-9D8C-8674-FB36566613EB}"/>
          </ac:graphicFrameMkLst>
        </pc:graphicFrameChg>
        <pc:graphicFrameChg chg="add del mod modGraphic">
          <ac:chgData name="Juan Carlos Castillo Molina" userId="3321f39d-c43d-4dc1-aab8-e37c264880eb" providerId="ADAL" clId="{CF0E7DC8-4F83-4E08-A75A-7ECE842A8D81}" dt="2026-01-27T15:30:59.633" v="2395" actId="478"/>
          <ac:graphicFrameMkLst>
            <pc:docMk/>
            <pc:sldMk cId="371597856" sldId="2395"/>
            <ac:graphicFrameMk id="6" creationId="{A460E29F-5C39-E22C-B070-92FD702C678E}"/>
          </ac:graphicFrameMkLst>
        </pc:graphicFrameChg>
        <pc:picChg chg="mod">
          <ac:chgData name="Juan Carlos Castillo Molina" userId="3321f39d-c43d-4dc1-aab8-e37c264880eb" providerId="ADAL" clId="{CF0E7DC8-4F83-4E08-A75A-7ECE842A8D81}" dt="2026-01-06T17:15:26.742" v="2195" actId="1076"/>
          <ac:picMkLst>
            <pc:docMk/>
            <pc:sldMk cId="371597856" sldId="2395"/>
            <ac:picMk id="11" creationId="{8BCDA643-E446-3B6F-08CC-4536C5D98B18}"/>
          </ac:picMkLst>
        </pc:picChg>
      </pc:sldChg>
      <pc:sldChg chg="addSp delSp modSp mod">
        <pc:chgData name="Juan Carlos Castillo Molina" userId="3321f39d-c43d-4dc1-aab8-e37c264880eb" providerId="ADAL" clId="{CF0E7DC8-4F83-4E08-A75A-7ECE842A8D81}" dt="2026-01-27T15:27:37.837" v="2380" actId="20577"/>
        <pc:sldMkLst>
          <pc:docMk/>
          <pc:sldMk cId="208528483" sldId="2399"/>
        </pc:sldMkLst>
        <pc:spChg chg="mod">
          <ac:chgData name="Juan Carlos Castillo Molina" userId="3321f39d-c43d-4dc1-aab8-e37c264880eb" providerId="ADAL" clId="{CF0E7DC8-4F83-4E08-A75A-7ECE842A8D81}" dt="2026-01-27T15:27:37.837" v="2380" actId="20577"/>
          <ac:spMkLst>
            <pc:docMk/>
            <pc:sldMk cId="208528483" sldId="2399"/>
            <ac:spMk id="4" creationId="{40247301-45D5-C4F6-D04D-710A275720CE}"/>
          </ac:spMkLst>
        </pc:spChg>
        <pc:graphicFrameChg chg="add del mod modGraphic">
          <ac:chgData name="Juan Carlos Castillo Molina" userId="3321f39d-c43d-4dc1-aab8-e37c264880eb" providerId="ADAL" clId="{CF0E7DC8-4F83-4E08-A75A-7ECE842A8D81}" dt="2026-01-27T15:20:11.841" v="2356" actId="478"/>
          <ac:graphicFrameMkLst>
            <pc:docMk/>
            <pc:sldMk cId="208528483" sldId="2399"/>
            <ac:graphicFrameMk id="5" creationId="{225B9454-A9D7-D91E-8967-FD20887CF4C3}"/>
          </ac:graphicFrameMkLst>
        </pc:graphicFrameChg>
        <pc:graphicFrameChg chg="add mod modGraphic">
          <ac:chgData name="Juan Carlos Castillo Molina" userId="3321f39d-c43d-4dc1-aab8-e37c264880eb" providerId="ADAL" clId="{CF0E7DC8-4F83-4E08-A75A-7ECE842A8D81}" dt="2026-01-27T15:27:35.188" v="2376" actId="14100"/>
          <ac:graphicFrameMkLst>
            <pc:docMk/>
            <pc:sldMk cId="208528483" sldId="2399"/>
            <ac:graphicFrameMk id="6" creationId="{5161B22F-ED76-C4CF-9F4A-127073441682}"/>
          </ac:graphicFrameMkLst>
        </pc:graphicFrameChg>
      </pc:sldChg>
      <pc:sldChg chg="addSp delSp modSp mod">
        <pc:chgData name="Juan Carlos Castillo Molina" userId="3321f39d-c43d-4dc1-aab8-e37c264880eb" providerId="ADAL" clId="{CF0E7DC8-4F83-4E08-A75A-7ECE842A8D81}" dt="2026-01-27T15:20:43.224" v="2368" actId="20577"/>
        <pc:sldMkLst>
          <pc:docMk/>
          <pc:sldMk cId="3792064127" sldId="2400"/>
        </pc:sldMkLst>
        <pc:spChg chg="mod">
          <ac:chgData name="Juan Carlos Castillo Molina" userId="3321f39d-c43d-4dc1-aab8-e37c264880eb" providerId="ADAL" clId="{CF0E7DC8-4F83-4E08-A75A-7ECE842A8D81}" dt="2026-01-27T15:20:43.224" v="2368" actId="20577"/>
          <ac:spMkLst>
            <pc:docMk/>
            <pc:sldMk cId="3792064127" sldId="2400"/>
            <ac:spMk id="3" creationId="{844E946B-731D-2944-BB91-C2E6ABE84B93}"/>
          </ac:spMkLst>
        </pc:spChg>
        <pc:graphicFrameChg chg="add del mod modGraphic">
          <ac:chgData name="Juan Carlos Castillo Molina" userId="3321f39d-c43d-4dc1-aab8-e37c264880eb" providerId="ADAL" clId="{CF0E7DC8-4F83-4E08-A75A-7ECE842A8D81}" dt="2026-01-27T15:20:20.347" v="2359" actId="478"/>
          <ac:graphicFrameMkLst>
            <pc:docMk/>
            <pc:sldMk cId="3792064127" sldId="2400"/>
            <ac:graphicFrameMk id="4" creationId="{F4212CE7-2969-462A-59BD-0D31D7B9BE11}"/>
          </ac:graphicFrameMkLst>
        </pc:graphicFrameChg>
        <pc:graphicFrameChg chg="add mod modGraphic">
          <ac:chgData name="Juan Carlos Castillo Molina" userId="3321f39d-c43d-4dc1-aab8-e37c264880eb" providerId="ADAL" clId="{CF0E7DC8-4F83-4E08-A75A-7ECE842A8D81}" dt="2026-01-27T15:20:40.369" v="2364" actId="14100"/>
          <ac:graphicFrameMkLst>
            <pc:docMk/>
            <pc:sldMk cId="3792064127" sldId="2400"/>
            <ac:graphicFrameMk id="5" creationId="{1654867D-28A1-029F-5CB3-6893B782945B}"/>
          </ac:graphicFrameMkLst>
        </pc:graphicFrame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'Diap 6'!$N$185</c:f>
              <c:strCache>
                <c:ptCount val="1"/>
                <c:pt idx="0">
                  <c:v>Precio Promedio Exportacion USD</c:v>
                </c:pt>
              </c:strCache>
            </c:strRef>
          </c:tx>
          <c:spPr>
            <a:solidFill>
              <a:srgbClr val="7030A0"/>
            </a:solidFill>
            <a:ln>
              <a:noFill/>
            </a:ln>
            <a:effectLst/>
          </c:spPr>
          <c:invertIfNegative val="0"/>
          <c:dPt>
            <c:idx val="0"/>
            <c:invertIfNegative val="0"/>
            <c:bubble3D val="0"/>
            <c:extLst>
              <c:ext xmlns:c16="http://schemas.microsoft.com/office/drawing/2014/chart" uri="{C3380CC4-5D6E-409C-BE32-E72D297353CC}">
                <c16:uniqueId val="{00000000-0D37-4DAB-A2A1-A7889DA0820C}"/>
              </c:ext>
            </c:extLst>
          </c:dPt>
          <c:dPt>
            <c:idx val="1"/>
            <c:invertIfNegative val="0"/>
            <c:bubble3D val="0"/>
            <c:spPr>
              <a:solidFill>
                <a:srgbClr val="0070C0"/>
              </a:solidFill>
              <a:ln>
                <a:solidFill>
                  <a:srgbClr val="7030A0"/>
                </a:solidFill>
              </a:ln>
              <a:effectLst/>
            </c:spPr>
            <c:extLst>
              <c:ext xmlns:c16="http://schemas.microsoft.com/office/drawing/2014/chart" uri="{C3380CC4-5D6E-409C-BE32-E72D297353CC}">
                <c16:uniqueId val="{00000002-0D37-4DAB-A2A1-A7889DA0820C}"/>
              </c:ext>
            </c:extLst>
          </c:dPt>
          <c:dPt>
            <c:idx val="2"/>
            <c:invertIfNegative val="0"/>
            <c:bubble3D val="0"/>
            <c:spPr>
              <a:solidFill>
                <a:srgbClr val="92D050"/>
              </a:solidFill>
              <a:ln>
                <a:noFill/>
              </a:ln>
              <a:effectLst/>
            </c:spPr>
            <c:extLst>
              <c:ext xmlns:c16="http://schemas.microsoft.com/office/drawing/2014/chart" uri="{C3380CC4-5D6E-409C-BE32-E72D297353CC}">
                <c16:uniqueId val="{00000004-0D37-4DAB-A2A1-A7889DA0820C}"/>
              </c:ext>
            </c:extLst>
          </c:dPt>
          <c:dLbls>
            <c:dLbl>
              <c:idx val="0"/>
              <c:layout>
                <c:manualLayout>
                  <c:x val="-2.0492588145942216E-2"/>
                  <c:y val="-2.7496129113804054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0D37-4DAB-A2A1-A7889DA0820C}"/>
                </c:ext>
              </c:extLst>
            </c:dLbl>
            <c:dLbl>
              <c:idx val="1"/>
              <c:layout>
                <c:manualLayout>
                  <c:x val="-7.8306654893690354E-3"/>
                  <c:y val="1.8564454205046372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0D37-4DAB-A2A1-A7889DA0820C}"/>
                </c:ext>
              </c:extLst>
            </c:dLbl>
            <c:dLbl>
              <c:idx val="2"/>
              <c:layout>
                <c:manualLayout>
                  <c:x val="2.0590847261088736E-2"/>
                  <c:y val="-5.0163525192359344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0D37-4DAB-A2A1-A7889DA0820C}"/>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'Diap 6'!$P$184:$R$184</c:f>
              <c:strCache>
                <c:ptCount val="3"/>
                <c:pt idx="0">
                  <c:v>2023-2024</c:v>
                </c:pt>
                <c:pt idx="1">
                  <c:v> 2024-2025 </c:v>
                </c:pt>
                <c:pt idx="2">
                  <c:v> 2025-2026 </c:v>
                </c:pt>
              </c:strCache>
            </c:strRef>
          </c:cat>
          <c:val>
            <c:numRef>
              <c:f>'Diap 6'!$P$185:$R$185</c:f>
              <c:numCache>
                <c:formatCode>_(* #,##0.00_);_(* \(#,##0.00\);_(* "-"??_);_(@_)</c:formatCode>
                <c:ptCount val="3"/>
                <c:pt idx="0">
                  <c:v>217.11</c:v>
                </c:pt>
                <c:pt idx="1">
                  <c:v>277.85000000000002</c:v>
                </c:pt>
                <c:pt idx="2">
                  <c:v>340.93</c:v>
                </c:pt>
              </c:numCache>
            </c:numRef>
          </c:val>
          <c:extLst>
            <c:ext xmlns:c16="http://schemas.microsoft.com/office/drawing/2014/chart" uri="{C3380CC4-5D6E-409C-BE32-E72D297353CC}">
              <c16:uniqueId val="{00000005-0D37-4DAB-A2A1-A7889DA0820C}"/>
            </c:ext>
          </c:extLst>
        </c:ser>
        <c:dLbls>
          <c:showLegendKey val="0"/>
          <c:showVal val="0"/>
          <c:showCatName val="0"/>
          <c:showSerName val="0"/>
          <c:showPercent val="0"/>
          <c:showBubbleSize val="0"/>
        </c:dLbls>
        <c:gapWidth val="150"/>
        <c:axId val="1340128896"/>
        <c:axId val="1015779808"/>
      </c:barChart>
      <c:lineChart>
        <c:grouping val="standard"/>
        <c:varyColors val="0"/>
        <c:ser>
          <c:idx val="1"/>
          <c:order val="1"/>
          <c:tx>
            <c:strRef>
              <c:f>'Diap 6'!$N$186</c:f>
              <c:strCache>
                <c:ptCount val="1"/>
                <c:pt idx="0">
                  <c:v>Precio Promedio CN CRC</c:v>
                </c:pt>
              </c:strCache>
            </c:strRef>
          </c:tx>
          <c:spPr>
            <a:ln w="28575" cap="rnd">
              <a:solidFill>
                <a:schemeClr val="accent2"/>
              </a:solidFill>
              <a:round/>
            </a:ln>
            <a:effectLst/>
          </c:spPr>
          <c:marker>
            <c:symbol val="none"/>
          </c:marker>
          <c:cat>
            <c:strRef>
              <c:f>'Diap 6'!$P$184:$R$184</c:f>
              <c:strCache>
                <c:ptCount val="3"/>
                <c:pt idx="0">
                  <c:v>2023-2024</c:v>
                </c:pt>
                <c:pt idx="1">
                  <c:v> 2024-2025 </c:v>
                </c:pt>
                <c:pt idx="2">
                  <c:v> 2025-2026 </c:v>
                </c:pt>
              </c:strCache>
            </c:strRef>
          </c:cat>
          <c:val>
            <c:numRef>
              <c:f>'Diap 6'!$P$186:$R$186</c:f>
              <c:numCache>
                <c:formatCode>_(* #,##0.00_);_(* \(#,##0.00\);_(* "-"??_);_(@_)</c:formatCode>
                <c:ptCount val="3"/>
                <c:pt idx="0">
                  <c:v>1939.27</c:v>
                </c:pt>
                <c:pt idx="1">
                  <c:v>2510.3200000000002</c:v>
                </c:pt>
                <c:pt idx="2">
                  <c:v>3209</c:v>
                </c:pt>
              </c:numCache>
            </c:numRef>
          </c:val>
          <c:smooth val="0"/>
          <c:extLst>
            <c:ext xmlns:c16="http://schemas.microsoft.com/office/drawing/2014/chart" uri="{C3380CC4-5D6E-409C-BE32-E72D297353CC}">
              <c16:uniqueId val="{00000006-0D37-4DAB-A2A1-A7889DA0820C}"/>
            </c:ext>
          </c:extLst>
        </c:ser>
        <c:dLbls>
          <c:showLegendKey val="0"/>
          <c:showVal val="0"/>
          <c:showCatName val="0"/>
          <c:showSerName val="0"/>
          <c:showPercent val="0"/>
          <c:showBubbleSize val="0"/>
        </c:dLbls>
        <c:marker val="1"/>
        <c:smooth val="0"/>
        <c:axId val="1778251136"/>
        <c:axId val="1454926112"/>
      </c:lineChart>
      <c:catAx>
        <c:axId val="177825113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454926112"/>
        <c:crosses val="autoZero"/>
        <c:auto val="1"/>
        <c:lblAlgn val="ctr"/>
        <c:lblOffset val="100"/>
        <c:noMultiLvlLbl val="0"/>
      </c:catAx>
      <c:valAx>
        <c:axId val="1454926112"/>
        <c:scaling>
          <c:orientation val="minMax"/>
        </c:scaling>
        <c:delete val="0"/>
        <c:axPos val="l"/>
        <c:numFmt formatCode="_(* #,##0.00_);_(* \(#,##0.00\);_(* &quot;-&quot;??_);_(@_)"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778251136"/>
        <c:crosses val="autoZero"/>
        <c:crossBetween val="between"/>
      </c:valAx>
      <c:valAx>
        <c:axId val="1015779808"/>
        <c:scaling>
          <c:orientation val="minMax"/>
        </c:scaling>
        <c:delete val="0"/>
        <c:axPos val="r"/>
        <c:numFmt formatCode="_(* #,##0.00_);_(* \(#,##0.00\);_(* &quot;-&quot;??_);_(@_)"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340128896"/>
        <c:crosses val="max"/>
        <c:crossBetween val="between"/>
      </c:valAx>
      <c:catAx>
        <c:axId val="1340128896"/>
        <c:scaling>
          <c:orientation val="minMax"/>
        </c:scaling>
        <c:delete val="1"/>
        <c:axPos val="b"/>
        <c:numFmt formatCode="General" sourceLinked="1"/>
        <c:majorTickMark val="out"/>
        <c:minorTickMark val="none"/>
        <c:tickLblPos val="nextTo"/>
        <c:crossAx val="1015779808"/>
        <c:crosses val="autoZero"/>
        <c:auto val="1"/>
        <c:lblAlgn val="ctr"/>
        <c:lblOffset val="100"/>
        <c:noMultiLvlLbl val="0"/>
      </c:catAx>
      <c:spPr>
        <a:noFill/>
        <a:ln>
          <a:noFill/>
        </a:ln>
        <a:effectLst/>
      </c:spPr>
    </c:plotArea>
    <c:legend>
      <c:legendPos val="b"/>
      <c:layout>
        <c:manualLayout>
          <c:xMode val="edge"/>
          <c:yMode val="edge"/>
          <c:x val="0.32674458729137146"/>
          <c:y val="0.82001018188034058"/>
          <c:w val="0.34320514761922272"/>
          <c:h val="0.16320242708724403"/>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solidFill>
      <a:schemeClr val="bg1"/>
    </a:solidFill>
    <a:ln w="9525" cap="flat" cmpd="sng" algn="ctr">
      <a:solidFill>
        <a:schemeClr val="tx1"/>
      </a:solidFill>
      <a:round/>
    </a:ln>
    <a:effectLst/>
  </c:spPr>
  <c:txPr>
    <a:bodyPr/>
    <a:lstStyle/>
    <a:p>
      <a:pPr>
        <a:defRPr/>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CR"/>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DD7B7C8-A469-4311-B95E-6D8224B95227}" type="datetimeFigureOut">
              <a:rPr lang="es-CR" smtClean="0"/>
              <a:t>27/1/2026</a:t>
            </a:fld>
            <a:endParaRPr lang="es-CR"/>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CR"/>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CR"/>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DA1F829-7979-4A36-9F32-90186E00557B}" type="slidenum">
              <a:rPr lang="es-CR" smtClean="0"/>
              <a:t>‹Nº›</a:t>
            </a:fld>
            <a:endParaRPr lang="es-CR"/>
          </a:p>
        </p:txBody>
      </p:sp>
    </p:spTree>
    <p:extLst>
      <p:ext uri="{BB962C8B-B14F-4D97-AF65-F5344CB8AC3E}">
        <p14:creationId xmlns:p14="http://schemas.microsoft.com/office/powerpoint/2010/main" val="29702132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R" err="1"/>
              <a:t>Our</a:t>
            </a:r>
            <a:r>
              <a:rPr lang="es-CR"/>
              <a:t> </a:t>
            </a:r>
            <a:r>
              <a:rPr lang="es-CR" err="1"/>
              <a:t>value</a:t>
            </a:r>
            <a:r>
              <a:rPr lang="es-CR"/>
              <a:t> </a:t>
            </a:r>
            <a:r>
              <a:rPr lang="es-CR" err="1"/>
              <a:t>proposition</a:t>
            </a:r>
            <a:r>
              <a:rPr lang="es-CR"/>
              <a:t> </a:t>
            </a:r>
            <a:r>
              <a:rPr lang="es-CR" err="1"/>
              <a:t>focuses</a:t>
            </a:r>
            <a:r>
              <a:rPr lang="es-CR"/>
              <a:t> </a:t>
            </a:r>
            <a:r>
              <a:rPr lang="es-CR" err="1"/>
              <a:t>on</a:t>
            </a:r>
            <a:r>
              <a:rPr lang="es-CR"/>
              <a:t> </a:t>
            </a:r>
            <a:r>
              <a:rPr lang="es-CR" err="1"/>
              <a:t>the</a:t>
            </a:r>
            <a:r>
              <a:rPr lang="es-CR"/>
              <a:t> triple bottom line of </a:t>
            </a:r>
            <a:r>
              <a:rPr lang="es-CR" err="1"/>
              <a:t>sustainability</a:t>
            </a:r>
            <a:r>
              <a:rPr lang="es-CR"/>
              <a:t>. Social, </a:t>
            </a:r>
            <a:r>
              <a:rPr lang="es-CR" err="1"/>
              <a:t>economic</a:t>
            </a:r>
            <a:r>
              <a:rPr lang="es-CR"/>
              <a:t> and </a:t>
            </a:r>
            <a:r>
              <a:rPr lang="es-CR" err="1"/>
              <a:t>environmental</a:t>
            </a:r>
            <a:r>
              <a:rPr lang="es-CR"/>
              <a:t> </a:t>
            </a:r>
            <a:r>
              <a:rPr lang="es-CR" err="1"/>
              <a:t>sustainability</a:t>
            </a:r>
            <a:r>
              <a:rPr lang="es-CR"/>
              <a:t>.  At </a:t>
            </a:r>
            <a:r>
              <a:rPr lang="es-CR" err="1"/>
              <a:t>the</a:t>
            </a:r>
            <a:r>
              <a:rPr lang="es-CR"/>
              <a:t> </a:t>
            </a:r>
            <a:r>
              <a:rPr lang="es-CR" err="1"/>
              <a:t>economic</a:t>
            </a:r>
            <a:r>
              <a:rPr lang="es-CR"/>
              <a:t> </a:t>
            </a:r>
            <a:r>
              <a:rPr lang="es-CR" err="1"/>
              <a:t>level</a:t>
            </a:r>
            <a:r>
              <a:rPr lang="es-CR"/>
              <a:t> </a:t>
            </a:r>
            <a:r>
              <a:rPr lang="es-CR" err="1"/>
              <a:t>we</a:t>
            </a:r>
            <a:r>
              <a:rPr lang="es-CR"/>
              <a:t> </a:t>
            </a:r>
            <a:r>
              <a:rPr lang="es-CR" err="1"/>
              <a:t>have</a:t>
            </a:r>
            <a:r>
              <a:rPr lang="es-CR"/>
              <a:t> </a:t>
            </a:r>
            <a:r>
              <a:rPr lang="es-CR" err="1"/>
              <a:t>the</a:t>
            </a:r>
            <a:r>
              <a:rPr lang="es-CR"/>
              <a:t> </a:t>
            </a:r>
            <a:r>
              <a:rPr lang="es-CR" err="1"/>
              <a:t>Productivity</a:t>
            </a:r>
            <a:r>
              <a:rPr lang="es-CR"/>
              <a:t> </a:t>
            </a:r>
            <a:r>
              <a:rPr lang="es-CR" err="1"/>
              <a:t>Intervention</a:t>
            </a:r>
            <a:r>
              <a:rPr lang="es-CR"/>
              <a:t> Project, </a:t>
            </a:r>
            <a:r>
              <a:rPr lang="es-CR" err="1"/>
              <a:t>which</a:t>
            </a:r>
            <a:r>
              <a:rPr lang="es-CR"/>
              <a:t> </a:t>
            </a:r>
            <a:r>
              <a:rPr lang="es-CR" err="1"/>
              <a:t>seeks</a:t>
            </a:r>
            <a:r>
              <a:rPr lang="es-CR"/>
              <a:t> to </a:t>
            </a:r>
            <a:r>
              <a:rPr lang="es-CR" err="1"/>
              <a:t>increase</a:t>
            </a:r>
            <a:r>
              <a:rPr lang="es-CR"/>
              <a:t> coffee </a:t>
            </a:r>
            <a:r>
              <a:rPr lang="es-CR" err="1"/>
              <a:t>productivity</a:t>
            </a:r>
            <a:r>
              <a:rPr lang="es-CR"/>
              <a:t>, </a:t>
            </a:r>
            <a:r>
              <a:rPr lang="es-CR" err="1"/>
              <a:t>compliance</a:t>
            </a:r>
            <a:r>
              <a:rPr lang="es-CR"/>
              <a:t> </a:t>
            </a:r>
            <a:r>
              <a:rPr lang="es-CR" err="1"/>
              <a:t>with</a:t>
            </a:r>
            <a:r>
              <a:rPr lang="es-CR"/>
              <a:t> </a:t>
            </a:r>
            <a:r>
              <a:rPr lang="es-CR" err="1"/>
              <a:t>Law</a:t>
            </a:r>
            <a:r>
              <a:rPr lang="es-CR"/>
              <a:t> 2762 and </a:t>
            </a:r>
            <a:r>
              <a:rPr lang="es-CR" err="1"/>
              <a:t>the</a:t>
            </a:r>
            <a:r>
              <a:rPr lang="es-CR"/>
              <a:t> </a:t>
            </a:r>
            <a:r>
              <a:rPr lang="es-CR" err="1"/>
              <a:t>traceability</a:t>
            </a:r>
            <a:r>
              <a:rPr lang="es-CR"/>
              <a:t> </a:t>
            </a:r>
            <a:r>
              <a:rPr lang="es-CR" err="1"/>
              <a:t>project</a:t>
            </a:r>
            <a:r>
              <a:rPr lang="es-CR"/>
              <a:t> that </a:t>
            </a:r>
            <a:r>
              <a:rPr lang="es-CR" err="1"/>
              <a:t>seeks</a:t>
            </a:r>
            <a:r>
              <a:rPr lang="es-CR"/>
              <a:t> to </a:t>
            </a:r>
            <a:r>
              <a:rPr lang="es-CR" err="1"/>
              <a:t>connect</a:t>
            </a:r>
            <a:r>
              <a:rPr lang="es-CR"/>
              <a:t> </a:t>
            </a:r>
            <a:r>
              <a:rPr lang="es-CR" err="1"/>
              <a:t>producers</a:t>
            </a:r>
            <a:r>
              <a:rPr lang="es-CR"/>
              <a:t> </a:t>
            </a:r>
            <a:r>
              <a:rPr lang="es-CR" err="1"/>
              <a:t>with</a:t>
            </a:r>
            <a:r>
              <a:rPr lang="es-CR"/>
              <a:t> </a:t>
            </a:r>
            <a:r>
              <a:rPr lang="es-CR" err="1"/>
              <a:t>consumers</a:t>
            </a:r>
            <a:r>
              <a:rPr lang="es-CR"/>
              <a:t>. At </a:t>
            </a:r>
            <a:r>
              <a:rPr lang="es-CR" err="1"/>
              <a:t>the</a:t>
            </a:r>
            <a:r>
              <a:rPr lang="es-CR"/>
              <a:t> </a:t>
            </a:r>
            <a:r>
              <a:rPr lang="es-CR" err="1"/>
              <a:t>environmental</a:t>
            </a:r>
            <a:r>
              <a:rPr lang="es-CR"/>
              <a:t> </a:t>
            </a:r>
            <a:r>
              <a:rPr lang="es-CR" err="1"/>
              <a:t>level</a:t>
            </a:r>
            <a:r>
              <a:rPr lang="es-CR"/>
              <a:t> </a:t>
            </a:r>
            <a:r>
              <a:rPr lang="es-CR" err="1"/>
              <a:t>we</a:t>
            </a:r>
            <a:r>
              <a:rPr lang="es-CR"/>
              <a:t> </a:t>
            </a:r>
            <a:r>
              <a:rPr lang="es-CR" err="1"/>
              <a:t>have</a:t>
            </a:r>
            <a:r>
              <a:rPr lang="es-CR"/>
              <a:t> CRCAFE, </a:t>
            </a:r>
            <a:r>
              <a:rPr lang="es-CR" err="1"/>
              <a:t>which</a:t>
            </a:r>
            <a:r>
              <a:rPr lang="es-CR"/>
              <a:t> is </a:t>
            </a:r>
            <a:r>
              <a:rPr lang="es-CR" err="1"/>
              <a:t>an</a:t>
            </a:r>
            <a:r>
              <a:rPr lang="es-CR"/>
              <a:t> </a:t>
            </a:r>
            <a:r>
              <a:rPr lang="es-CR" err="1"/>
              <a:t>application</a:t>
            </a:r>
            <a:r>
              <a:rPr lang="es-CR"/>
              <a:t> </a:t>
            </a:r>
            <a:r>
              <a:rPr lang="es-CR" err="1"/>
              <a:t>with</a:t>
            </a:r>
            <a:r>
              <a:rPr lang="es-CR"/>
              <a:t> </a:t>
            </a:r>
            <a:r>
              <a:rPr lang="es-CR" err="1"/>
              <a:t>tools</a:t>
            </a:r>
            <a:r>
              <a:rPr lang="es-CR"/>
              <a:t> </a:t>
            </a:r>
            <a:r>
              <a:rPr lang="es-CR" err="1"/>
              <a:t>for</a:t>
            </a:r>
            <a:r>
              <a:rPr lang="es-CR"/>
              <a:t> coffee </a:t>
            </a:r>
            <a:r>
              <a:rPr lang="es-CR" err="1"/>
              <a:t>cultivation</a:t>
            </a:r>
            <a:r>
              <a:rPr lang="es-CR"/>
              <a:t>, </a:t>
            </a:r>
            <a:r>
              <a:rPr lang="es-CR" err="1"/>
              <a:t>climate</a:t>
            </a:r>
            <a:r>
              <a:rPr lang="es-CR"/>
              <a:t>, and </a:t>
            </a:r>
            <a:r>
              <a:rPr lang="es-CR" err="1"/>
              <a:t>recommendations</a:t>
            </a:r>
            <a:r>
              <a:rPr lang="es-CR"/>
              <a:t>. </a:t>
            </a:r>
            <a:r>
              <a:rPr lang="es-CR" err="1"/>
              <a:t>Another</a:t>
            </a:r>
            <a:r>
              <a:rPr lang="es-CR"/>
              <a:t> </a:t>
            </a:r>
            <a:r>
              <a:rPr lang="es-CR" err="1"/>
              <a:t>project</a:t>
            </a:r>
            <a:r>
              <a:rPr lang="es-CR"/>
              <a:t> is </a:t>
            </a:r>
            <a:r>
              <a:rPr lang="es-CR" err="1"/>
              <a:t>the</a:t>
            </a:r>
            <a:r>
              <a:rPr lang="es-CR"/>
              <a:t> </a:t>
            </a:r>
            <a:r>
              <a:rPr lang="es-CR" err="1"/>
              <a:t>planting</a:t>
            </a:r>
            <a:r>
              <a:rPr lang="es-CR"/>
              <a:t> of </a:t>
            </a:r>
            <a:r>
              <a:rPr lang="es-CR" err="1"/>
              <a:t>trees</a:t>
            </a:r>
            <a:r>
              <a:rPr lang="es-CR"/>
              <a:t> </a:t>
            </a:r>
            <a:r>
              <a:rPr lang="es-CR" err="1"/>
              <a:t>on</a:t>
            </a:r>
            <a:r>
              <a:rPr lang="es-CR"/>
              <a:t> </a:t>
            </a:r>
            <a:r>
              <a:rPr lang="es-CR" err="1"/>
              <a:t>the</a:t>
            </a:r>
            <a:r>
              <a:rPr lang="es-CR"/>
              <a:t> </a:t>
            </a:r>
            <a:r>
              <a:rPr lang="es-CR" err="1"/>
              <a:t>farms</a:t>
            </a:r>
            <a:r>
              <a:rPr lang="es-CR"/>
              <a:t> and </a:t>
            </a:r>
            <a:r>
              <a:rPr lang="es-CR" err="1"/>
              <a:t>the</a:t>
            </a:r>
            <a:r>
              <a:rPr lang="es-CR"/>
              <a:t> NAMA Coffee, </a:t>
            </a:r>
            <a:r>
              <a:rPr lang="es-CR" err="1"/>
              <a:t>which</a:t>
            </a:r>
            <a:r>
              <a:rPr lang="es-CR"/>
              <a:t> are </a:t>
            </a:r>
            <a:r>
              <a:rPr lang="es-CR" err="1"/>
              <a:t>mitigation</a:t>
            </a:r>
            <a:r>
              <a:rPr lang="es-CR"/>
              <a:t> and </a:t>
            </a:r>
            <a:r>
              <a:rPr lang="es-CR" err="1"/>
              <a:t>adaptation</a:t>
            </a:r>
            <a:r>
              <a:rPr lang="es-CR"/>
              <a:t> </a:t>
            </a:r>
            <a:r>
              <a:rPr lang="es-CR" err="1"/>
              <a:t>actions</a:t>
            </a:r>
            <a:r>
              <a:rPr lang="es-CR"/>
              <a:t> </a:t>
            </a:r>
            <a:r>
              <a:rPr lang="es-CR" err="1"/>
              <a:t>against</a:t>
            </a:r>
            <a:r>
              <a:rPr lang="es-CR"/>
              <a:t> </a:t>
            </a:r>
            <a:r>
              <a:rPr lang="es-CR" err="1"/>
              <a:t>carbon</a:t>
            </a:r>
            <a:r>
              <a:rPr lang="es-CR"/>
              <a:t> </a:t>
            </a:r>
            <a:r>
              <a:rPr lang="es-CR" err="1"/>
              <a:t>emissions</a:t>
            </a:r>
            <a:r>
              <a:rPr lang="es-CR"/>
              <a:t>. </a:t>
            </a:r>
            <a:r>
              <a:rPr lang="es-CR" err="1"/>
              <a:t>We</a:t>
            </a:r>
            <a:r>
              <a:rPr lang="es-CR"/>
              <a:t> are </a:t>
            </a:r>
            <a:r>
              <a:rPr lang="es-CR" err="1"/>
              <a:t>about</a:t>
            </a:r>
            <a:r>
              <a:rPr lang="es-CR"/>
              <a:t> to </a:t>
            </a:r>
            <a:r>
              <a:rPr lang="es-CR" err="1"/>
              <a:t>launch</a:t>
            </a:r>
            <a:r>
              <a:rPr lang="es-CR"/>
              <a:t> </a:t>
            </a:r>
            <a:r>
              <a:rPr lang="es-CR" err="1"/>
              <a:t>the</a:t>
            </a:r>
            <a:r>
              <a:rPr lang="es-CR"/>
              <a:t> low </a:t>
            </a:r>
            <a:r>
              <a:rPr lang="es-CR" err="1"/>
              <a:t>emission</a:t>
            </a:r>
            <a:r>
              <a:rPr lang="es-CR"/>
              <a:t> coffee </a:t>
            </a:r>
            <a:r>
              <a:rPr lang="es-CR" err="1"/>
              <a:t>seal</a:t>
            </a:r>
            <a:r>
              <a:rPr lang="es-CR"/>
              <a:t>.</a:t>
            </a:r>
          </a:p>
          <a:p>
            <a:r>
              <a:rPr lang="es-CR"/>
              <a:t>At </a:t>
            </a:r>
            <a:r>
              <a:rPr lang="es-CR" err="1"/>
              <a:t>the</a:t>
            </a:r>
            <a:r>
              <a:rPr lang="es-CR"/>
              <a:t> social </a:t>
            </a:r>
            <a:r>
              <a:rPr lang="es-CR" err="1"/>
              <a:t>level</a:t>
            </a:r>
            <a:r>
              <a:rPr lang="es-CR"/>
              <a:t>, </a:t>
            </a:r>
            <a:r>
              <a:rPr lang="es-CR" err="1"/>
              <a:t>we</a:t>
            </a:r>
            <a:r>
              <a:rPr lang="es-CR"/>
              <a:t> </a:t>
            </a:r>
            <a:r>
              <a:rPr lang="es-CR" err="1"/>
              <a:t>insure</a:t>
            </a:r>
            <a:r>
              <a:rPr lang="es-CR"/>
              <a:t> </a:t>
            </a:r>
            <a:r>
              <a:rPr lang="es-CR" err="1"/>
              <a:t>all</a:t>
            </a:r>
            <a:r>
              <a:rPr lang="es-CR"/>
              <a:t> coffee </a:t>
            </a:r>
            <a:r>
              <a:rPr lang="es-CR" err="1"/>
              <a:t>pickers</a:t>
            </a:r>
            <a:r>
              <a:rPr lang="es-CR"/>
              <a:t> </a:t>
            </a:r>
            <a:r>
              <a:rPr lang="es-CR" err="1"/>
              <a:t>during</a:t>
            </a:r>
            <a:r>
              <a:rPr lang="es-CR"/>
              <a:t> </a:t>
            </a:r>
            <a:r>
              <a:rPr lang="es-CR" err="1"/>
              <a:t>the</a:t>
            </a:r>
            <a:r>
              <a:rPr lang="es-CR"/>
              <a:t> </a:t>
            </a:r>
            <a:r>
              <a:rPr lang="es-CR" err="1"/>
              <a:t>harvest</a:t>
            </a:r>
            <a:r>
              <a:rPr lang="es-CR"/>
              <a:t> </a:t>
            </a:r>
            <a:r>
              <a:rPr lang="es-CR" err="1"/>
              <a:t>season</a:t>
            </a:r>
            <a:r>
              <a:rPr lang="es-CR"/>
              <a:t> </a:t>
            </a:r>
            <a:r>
              <a:rPr lang="es-CR" err="1"/>
              <a:t>through</a:t>
            </a:r>
            <a:r>
              <a:rPr lang="es-CR"/>
              <a:t> </a:t>
            </a:r>
            <a:r>
              <a:rPr lang="es-CR" err="1"/>
              <a:t>an</a:t>
            </a:r>
            <a:r>
              <a:rPr lang="es-CR"/>
              <a:t> </a:t>
            </a:r>
            <a:r>
              <a:rPr lang="es-CR" err="1"/>
              <a:t>agreement</a:t>
            </a:r>
            <a:r>
              <a:rPr lang="es-CR"/>
              <a:t> </a:t>
            </a:r>
            <a:r>
              <a:rPr lang="es-CR" err="1"/>
              <a:t>between</a:t>
            </a:r>
            <a:r>
              <a:rPr lang="es-CR"/>
              <a:t> </a:t>
            </a:r>
            <a:r>
              <a:rPr lang="es-CR" err="1"/>
              <a:t>the</a:t>
            </a:r>
            <a:r>
              <a:rPr lang="es-CR"/>
              <a:t> CCSS, </a:t>
            </a:r>
            <a:r>
              <a:rPr lang="es-CR" err="1"/>
              <a:t>the</a:t>
            </a:r>
            <a:r>
              <a:rPr lang="es-CR"/>
              <a:t> </a:t>
            </a:r>
            <a:r>
              <a:rPr lang="es-CR" err="1"/>
              <a:t>Ministry</a:t>
            </a:r>
            <a:r>
              <a:rPr lang="es-CR"/>
              <a:t> of Labor and ICAFE. </a:t>
            </a:r>
            <a:r>
              <a:rPr lang="es-CR" err="1"/>
              <a:t>We</a:t>
            </a:r>
            <a:r>
              <a:rPr lang="es-CR"/>
              <a:t> </a:t>
            </a:r>
            <a:r>
              <a:rPr lang="es-CR" err="1"/>
              <a:t>also</a:t>
            </a:r>
            <a:r>
              <a:rPr lang="es-CR"/>
              <a:t> </a:t>
            </a:r>
            <a:r>
              <a:rPr lang="es-CR" err="1"/>
              <a:t>have</a:t>
            </a:r>
            <a:r>
              <a:rPr lang="es-CR"/>
              <a:t> </a:t>
            </a:r>
            <a:r>
              <a:rPr lang="es-CR" err="1"/>
              <a:t>childcare</a:t>
            </a:r>
            <a:r>
              <a:rPr lang="es-CR"/>
              <a:t> centers </a:t>
            </a:r>
            <a:r>
              <a:rPr lang="es-CR" err="1"/>
              <a:t>for</a:t>
            </a:r>
            <a:r>
              <a:rPr lang="es-CR"/>
              <a:t> </a:t>
            </a:r>
            <a:r>
              <a:rPr lang="es-CR" err="1"/>
              <a:t>the</a:t>
            </a:r>
            <a:r>
              <a:rPr lang="es-CR"/>
              <a:t> </a:t>
            </a:r>
            <a:r>
              <a:rPr lang="es-CR" err="1"/>
              <a:t>children</a:t>
            </a:r>
            <a:r>
              <a:rPr lang="es-CR"/>
              <a:t> of coffee </a:t>
            </a:r>
            <a:r>
              <a:rPr lang="es-CR" err="1"/>
              <a:t>pickers</a:t>
            </a:r>
            <a:r>
              <a:rPr lang="es-CR"/>
              <a:t>. </a:t>
            </a:r>
            <a:r>
              <a:rPr lang="es-CR" err="1"/>
              <a:t>Finally</a:t>
            </a:r>
            <a:r>
              <a:rPr lang="es-CR"/>
              <a:t>, </a:t>
            </a:r>
            <a:r>
              <a:rPr lang="es-CR" err="1"/>
              <a:t>we</a:t>
            </a:r>
            <a:r>
              <a:rPr lang="es-CR"/>
              <a:t> are </a:t>
            </a:r>
            <a:r>
              <a:rPr lang="es-CR" err="1"/>
              <a:t>making</a:t>
            </a:r>
            <a:r>
              <a:rPr lang="es-CR"/>
              <a:t> </a:t>
            </a:r>
            <a:r>
              <a:rPr lang="es-CR" err="1"/>
              <a:t>efforts</a:t>
            </a:r>
            <a:r>
              <a:rPr lang="es-CR"/>
              <a:t> to </a:t>
            </a:r>
            <a:r>
              <a:rPr lang="es-CR" err="1"/>
              <a:t>implement</a:t>
            </a:r>
            <a:r>
              <a:rPr lang="es-CR"/>
              <a:t> </a:t>
            </a:r>
            <a:r>
              <a:rPr lang="es-CR" err="1"/>
              <a:t>the</a:t>
            </a:r>
            <a:r>
              <a:rPr lang="es-CR"/>
              <a:t> </a:t>
            </a:r>
            <a:r>
              <a:rPr lang="es-CR" err="1"/>
              <a:t>gender</a:t>
            </a:r>
            <a:r>
              <a:rPr lang="es-CR"/>
              <a:t> and </a:t>
            </a:r>
            <a:r>
              <a:rPr lang="es-CR" err="1"/>
              <a:t>youth</a:t>
            </a:r>
            <a:r>
              <a:rPr lang="es-CR"/>
              <a:t> </a:t>
            </a:r>
            <a:r>
              <a:rPr lang="es-CR" err="1"/>
              <a:t>policies</a:t>
            </a:r>
            <a:r>
              <a:rPr lang="es-CR"/>
              <a:t>.</a:t>
            </a:r>
          </a:p>
        </p:txBody>
      </p:sp>
      <p:sp>
        <p:nvSpPr>
          <p:cNvPr id="4" name="Marcador de número de diapositiva 3"/>
          <p:cNvSpPr>
            <a:spLocks noGrp="1"/>
          </p:cNvSpPr>
          <p:nvPr>
            <p:ph type="sldNum" sz="quarter" idx="5"/>
          </p:nvPr>
        </p:nvSpPr>
        <p:spPr/>
        <p:txBody>
          <a:bodyPr/>
          <a:lstStyle/>
          <a:p>
            <a:fld id="{267900BE-6EEE-5E4E-88CD-FA8440B432DA}" type="slidenum">
              <a:rPr lang="es-CR" smtClean="0"/>
              <a:t>1</a:t>
            </a:fld>
            <a:endParaRPr lang="es-CR"/>
          </a:p>
        </p:txBody>
      </p:sp>
    </p:spTree>
    <p:extLst>
      <p:ext uri="{BB962C8B-B14F-4D97-AF65-F5344CB8AC3E}">
        <p14:creationId xmlns:p14="http://schemas.microsoft.com/office/powerpoint/2010/main" val="20666776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87A864-3E2A-A224-47EC-F4B6B3DD091E}"/>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22E36DF6-5F96-2B46-A601-6C00707A78CB}"/>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4B2F0940-34B9-0C68-05A5-38D64CF126BD}"/>
              </a:ext>
            </a:extLst>
          </p:cNvPr>
          <p:cNvSpPr>
            <a:spLocks noGrp="1"/>
          </p:cNvSpPr>
          <p:nvPr>
            <p:ph type="body" idx="1"/>
          </p:nvPr>
        </p:nvSpPr>
        <p:spPr/>
        <p:txBody>
          <a:bodyPr/>
          <a:lstStyle/>
          <a:p>
            <a:r>
              <a:rPr lang="es-CR" dirty="0"/>
              <a:t>Our value proposition focuses on the triple bottom line of sustainability. Social, economic and environmental sustainability.  At the economic level we have the Productivity Intervention Project, which seeks to increase coffee productivity, compliance with Law 2762 and the traceability project that seeks to connect producers with consumers. At the environmental level we have CRCAFE, which is an application with tools for coffee cultivation, climate, and recommendations. Another project is the planting of trees on the farms and the NAMA Coffee, which are mitigation and adaptation actions against carbon emissions. We are about to launch the low emission coffee seal.</a:t>
            </a:r>
          </a:p>
          <a:p>
            <a:r>
              <a:rPr lang="es-CR" dirty="0"/>
              <a:t>At the social level, we insure all coffee pickers during the harvest season through an agreement between the CCSS, the Ministry of Labor and ICAFE. We also have childcare centers for the children of coffee pickers. </a:t>
            </a:r>
            <a:r>
              <a:rPr lang="es-CR"/>
              <a:t>Finally, we are making efforts to implement the gender and youth policies.</a:t>
            </a:r>
          </a:p>
        </p:txBody>
      </p:sp>
      <p:sp>
        <p:nvSpPr>
          <p:cNvPr id="4" name="Marcador de número de diapositiva 3">
            <a:extLst>
              <a:ext uri="{FF2B5EF4-FFF2-40B4-BE49-F238E27FC236}">
                <a16:creationId xmlns:a16="http://schemas.microsoft.com/office/drawing/2014/main" id="{5842DA3D-8756-4A29-D75A-0859C9E4BE5A}"/>
              </a:ext>
            </a:extLst>
          </p:cNvPr>
          <p:cNvSpPr>
            <a:spLocks noGrp="1"/>
          </p:cNvSpPr>
          <p:nvPr>
            <p:ph type="sldNum" sz="quarter" idx="5"/>
          </p:nvPr>
        </p:nvSpPr>
        <p:spPr/>
        <p:txBody>
          <a:bodyPr/>
          <a:lstStyle/>
          <a:p>
            <a:fld id="{267900BE-6EEE-5E4E-88CD-FA8440B432DA}" type="slidenum">
              <a:rPr lang="es-CR" smtClean="0"/>
              <a:t>2</a:t>
            </a:fld>
            <a:endParaRPr lang="es-CR"/>
          </a:p>
        </p:txBody>
      </p:sp>
    </p:spTree>
    <p:extLst>
      <p:ext uri="{BB962C8B-B14F-4D97-AF65-F5344CB8AC3E}">
        <p14:creationId xmlns:p14="http://schemas.microsoft.com/office/powerpoint/2010/main" val="17566077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D7C0D8-1FE8-B1D9-1AD5-442D052541F6}"/>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EBD851DD-3A4C-A8CD-1645-59FBA3CF712B}"/>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8F34AA1C-615F-3D8A-2E26-881CE6892F6C}"/>
              </a:ext>
            </a:extLst>
          </p:cNvPr>
          <p:cNvSpPr>
            <a:spLocks noGrp="1"/>
          </p:cNvSpPr>
          <p:nvPr>
            <p:ph type="body" idx="1"/>
          </p:nvPr>
        </p:nvSpPr>
        <p:spPr/>
        <p:txBody>
          <a:bodyPr/>
          <a:lstStyle/>
          <a:p>
            <a:r>
              <a:rPr lang="es-CR" dirty="0"/>
              <a:t>0775 UNDECAF </a:t>
            </a:r>
          </a:p>
          <a:p>
            <a:r>
              <a:rPr lang="es-CR" dirty="0" err="1"/>
              <a:t>Convenc</a:t>
            </a:r>
            <a:r>
              <a:rPr lang="es-CR" dirty="0"/>
              <a:t>.</a:t>
            </a:r>
          </a:p>
        </p:txBody>
      </p:sp>
      <p:sp>
        <p:nvSpPr>
          <p:cNvPr id="4" name="Marcador de número de diapositiva 3">
            <a:extLst>
              <a:ext uri="{FF2B5EF4-FFF2-40B4-BE49-F238E27FC236}">
                <a16:creationId xmlns:a16="http://schemas.microsoft.com/office/drawing/2014/main" id="{FD551D10-2782-40B3-C388-E7A9469E8CFD}"/>
              </a:ext>
            </a:extLst>
          </p:cNvPr>
          <p:cNvSpPr>
            <a:spLocks noGrp="1"/>
          </p:cNvSpPr>
          <p:nvPr>
            <p:ph type="sldNum" sz="quarter" idx="5"/>
          </p:nvPr>
        </p:nvSpPr>
        <p:spPr/>
        <p:txBody>
          <a:bodyPr/>
          <a:lstStyle/>
          <a:p>
            <a:fld id="{4DA1F829-7979-4A36-9F32-90186E00557B}" type="slidenum">
              <a:rPr lang="es-CR" smtClean="0"/>
              <a:t>3</a:t>
            </a:fld>
            <a:endParaRPr lang="es-CR"/>
          </a:p>
        </p:txBody>
      </p:sp>
    </p:spTree>
    <p:extLst>
      <p:ext uri="{BB962C8B-B14F-4D97-AF65-F5344CB8AC3E}">
        <p14:creationId xmlns:p14="http://schemas.microsoft.com/office/powerpoint/2010/main" val="37810703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D54891-D79B-06C2-7AC3-3B2BF76EE7F8}"/>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EFD0697C-7DB0-659E-51EB-5C35F40579A5}"/>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BE45EAC9-0CFC-B19F-65AC-0BDF6755D5AC}"/>
              </a:ext>
            </a:extLst>
          </p:cNvPr>
          <p:cNvSpPr>
            <a:spLocks noGrp="1"/>
          </p:cNvSpPr>
          <p:nvPr>
            <p:ph type="body" idx="1"/>
          </p:nvPr>
        </p:nvSpPr>
        <p:spPr/>
        <p:txBody>
          <a:bodyPr/>
          <a:lstStyle/>
          <a:p>
            <a:r>
              <a:rPr lang="es-CR" dirty="0"/>
              <a:t>0775 UNDECAF </a:t>
            </a:r>
          </a:p>
          <a:p>
            <a:r>
              <a:rPr lang="es-CR" dirty="0" err="1"/>
              <a:t>Convenc</a:t>
            </a:r>
            <a:r>
              <a:rPr lang="es-CR" dirty="0"/>
              <a:t>.</a:t>
            </a:r>
          </a:p>
        </p:txBody>
      </p:sp>
      <p:sp>
        <p:nvSpPr>
          <p:cNvPr id="4" name="Marcador de número de diapositiva 3">
            <a:extLst>
              <a:ext uri="{FF2B5EF4-FFF2-40B4-BE49-F238E27FC236}">
                <a16:creationId xmlns:a16="http://schemas.microsoft.com/office/drawing/2014/main" id="{E7844DCD-17A5-CC56-E3D7-72BDDD900111}"/>
              </a:ext>
            </a:extLst>
          </p:cNvPr>
          <p:cNvSpPr>
            <a:spLocks noGrp="1"/>
          </p:cNvSpPr>
          <p:nvPr>
            <p:ph type="sldNum" sz="quarter" idx="5"/>
          </p:nvPr>
        </p:nvSpPr>
        <p:spPr/>
        <p:txBody>
          <a:bodyPr/>
          <a:lstStyle/>
          <a:p>
            <a:fld id="{4DA1F829-7979-4A36-9F32-90186E00557B}" type="slidenum">
              <a:rPr lang="es-CR" smtClean="0"/>
              <a:t>4</a:t>
            </a:fld>
            <a:endParaRPr lang="es-CR"/>
          </a:p>
        </p:txBody>
      </p:sp>
    </p:spTree>
    <p:extLst>
      <p:ext uri="{BB962C8B-B14F-4D97-AF65-F5344CB8AC3E}">
        <p14:creationId xmlns:p14="http://schemas.microsoft.com/office/powerpoint/2010/main" val="22966008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B673BE-E4C3-51E6-993B-1622FFD1445D}"/>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EB018FC6-6368-9677-6852-5A51B3DEEDF8}"/>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40FDEA1F-7DF7-62FF-10BC-BABB44406B64}"/>
              </a:ext>
            </a:extLst>
          </p:cNvPr>
          <p:cNvSpPr>
            <a:spLocks noGrp="1"/>
          </p:cNvSpPr>
          <p:nvPr>
            <p:ph type="body" idx="1"/>
          </p:nvPr>
        </p:nvSpPr>
        <p:spPr/>
        <p:txBody>
          <a:bodyPr/>
          <a:lstStyle/>
          <a:p>
            <a:r>
              <a:rPr lang="es-CR" dirty="0"/>
              <a:t>0775 UNDECAF </a:t>
            </a:r>
          </a:p>
          <a:p>
            <a:r>
              <a:rPr lang="es-CR" dirty="0" err="1"/>
              <a:t>Convenc</a:t>
            </a:r>
            <a:r>
              <a:rPr lang="es-CR" dirty="0"/>
              <a:t>.</a:t>
            </a:r>
          </a:p>
        </p:txBody>
      </p:sp>
      <p:sp>
        <p:nvSpPr>
          <p:cNvPr id="4" name="Marcador de número de diapositiva 3">
            <a:extLst>
              <a:ext uri="{FF2B5EF4-FFF2-40B4-BE49-F238E27FC236}">
                <a16:creationId xmlns:a16="http://schemas.microsoft.com/office/drawing/2014/main" id="{E5994640-8F0F-1B70-6621-5A62213D4EC0}"/>
              </a:ext>
            </a:extLst>
          </p:cNvPr>
          <p:cNvSpPr>
            <a:spLocks noGrp="1"/>
          </p:cNvSpPr>
          <p:nvPr>
            <p:ph type="sldNum" sz="quarter" idx="5"/>
          </p:nvPr>
        </p:nvSpPr>
        <p:spPr/>
        <p:txBody>
          <a:bodyPr/>
          <a:lstStyle/>
          <a:p>
            <a:fld id="{4DA1F829-7979-4A36-9F32-90186E00557B}" type="slidenum">
              <a:rPr lang="es-CR" smtClean="0"/>
              <a:t>5</a:t>
            </a:fld>
            <a:endParaRPr lang="es-CR"/>
          </a:p>
        </p:txBody>
      </p:sp>
    </p:spTree>
    <p:extLst>
      <p:ext uri="{BB962C8B-B14F-4D97-AF65-F5344CB8AC3E}">
        <p14:creationId xmlns:p14="http://schemas.microsoft.com/office/powerpoint/2010/main" val="34301539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A81FA3-E7E8-EDE2-BD2F-BA03A7D27E99}"/>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6B002D80-613F-FE3B-8E8C-5F6EB1FBAC91}"/>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D5C9988C-3A1C-EA23-A3EA-33BA4FCC1762}"/>
              </a:ext>
            </a:extLst>
          </p:cNvPr>
          <p:cNvSpPr>
            <a:spLocks noGrp="1"/>
          </p:cNvSpPr>
          <p:nvPr>
            <p:ph type="body" idx="1"/>
          </p:nvPr>
        </p:nvSpPr>
        <p:spPr/>
        <p:txBody>
          <a:bodyPr/>
          <a:lstStyle/>
          <a:p>
            <a:r>
              <a:rPr lang="es-CR" dirty="0"/>
              <a:t>0775 UNDECAF </a:t>
            </a:r>
          </a:p>
          <a:p>
            <a:r>
              <a:rPr lang="es-CR" dirty="0" err="1"/>
              <a:t>Convenc</a:t>
            </a:r>
            <a:r>
              <a:rPr lang="es-CR" dirty="0"/>
              <a:t>.</a:t>
            </a:r>
          </a:p>
        </p:txBody>
      </p:sp>
      <p:sp>
        <p:nvSpPr>
          <p:cNvPr id="4" name="Marcador de número de diapositiva 3">
            <a:extLst>
              <a:ext uri="{FF2B5EF4-FFF2-40B4-BE49-F238E27FC236}">
                <a16:creationId xmlns:a16="http://schemas.microsoft.com/office/drawing/2014/main" id="{56375C29-2B05-E6C9-B636-87F1F62F2112}"/>
              </a:ext>
            </a:extLst>
          </p:cNvPr>
          <p:cNvSpPr>
            <a:spLocks noGrp="1"/>
          </p:cNvSpPr>
          <p:nvPr>
            <p:ph type="sldNum" sz="quarter" idx="5"/>
          </p:nvPr>
        </p:nvSpPr>
        <p:spPr/>
        <p:txBody>
          <a:bodyPr/>
          <a:lstStyle/>
          <a:p>
            <a:fld id="{4DA1F829-7979-4A36-9F32-90186E00557B}" type="slidenum">
              <a:rPr lang="es-CR" smtClean="0"/>
              <a:t>6</a:t>
            </a:fld>
            <a:endParaRPr lang="es-CR"/>
          </a:p>
        </p:txBody>
      </p:sp>
    </p:spTree>
    <p:extLst>
      <p:ext uri="{BB962C8B-B14F-4D97-AF65-F5344CB8AC3E}">
        <p14:creationId xmlns:p14="http://schemas.microsoft.com/office/powerpoint/2010/main" val="10030638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38E24D-8F6E-5E8E-42DB-DD374EFD1524}"/>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7B8ED2FF-3397-450C-7265-55FB27A39E60}"/>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A4018A27-9BD2-CE94-677F-A32137B2233C}"/>
              </a:ext>
            </a:extLst>
          </p:cNvPr>
          <p:cNvSpPr>
            <a:spLocks noGrp="1"/>
          </p:cNvSpPr>
          <p:nvPr>
            <p:ph type="body" idx="1"/>
          </p:nvPr>
        </p:nvSpPr>
        <p:spPr/>
        <p:txBody>
          <a:bodyPr/>
          <a:lstStyle/>
          <a:p>
            <a:r>
              <a:rPr lang="es-CR" dirty="0"/>
              <a:t>0775 UNDECAF </a:t>
            </a:r>
          </a:p>
          <a:p>
            <a:r>
              <a:rPr lang="es-CR" dirty="0" err="1"/>
              <a:t>Convenc</a:t>
            </a:r>
            <a:r>
              <a:rPr lang="es-CR" dirty="0"/>
              <a:t>.</a:t>
            </a:r>
          </a:p>
        </p:txBody>
      </p:sp>
      <p:sp>
        <p:nvSpPr>
          <p:cNvPr id="4" name="Marcador de número de diapositiva 3">
            <a:extLst>
              <a:ext uri="{FF2B5EF4-FFF2-40B4-BE49-F238E27FC236}">
                <a16:creationId xmlns:a16="http://schemas.microsoft.com/office/drawing/2014/main" id="{80D3049A-FE5F-B3F9-5B66-A803C99326BA}"/>
              </a:ext>
            </a:extLst>
          </p:cNvPr>
          <p:cNvSpPr>
            <a:spLocks noGrp="1"/>
          </p:cNvSpPr>
          <p:nvPr>
            <p:ph type="sldNum" sz="quarter" idx="5"/>
          </p:nvPr>
        </p:nvSpPr>
        <p:spPr/>
        <p:txBody>
          <a:bodyPr/>
          <a:lstStyle/>
          <a:p>
            <a:fld id="{4DA1F829-7979-4A36-9F32-90186E00557B}" type="slidenum">
              <a:rPr lang="es-CR" smtClean="0"/>
              <a:t>7</a:t>
            </a:fld>
            <a:endParaRPr lang="es-CR"/>
          </a:p>
        </p:txBody>
      </p:sp>
    </p:spTree>
    <p:extLst>
      <p:ext uri="{BB962C8B-B14F-4D97-AF65-F5344CB8AC3E}">
        <p14:creationId xmlns:p14="http://schemas.microsoft.com/office/powerpoint/2010/main" val="2174322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803BDD5-A8A1-C67F-A38C-78DF56A27E6F}"/>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CR"/>
          </a:p>
        </p:txBody>
      </p:sp>
      <p:sp>
        <p:nvSpPr>
          <p:cNvPr id="3" name="Subtítulo 2">
            <a:extLst>
              <a:ext uri="{FF2B5EF4-FFF2-40B4-BE49-F238E27FC236}">
                <a16:creationId xmlns:a16="http://schemas.microsoft.com/office/drawing/2014/main" id="{753A175E-A8FE-209C-5D4D-846C87B5666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CR"/>
          </a:p>
        </p:txBody>
      </p:sp>
      <p:sp>
        <p:nvSpPr>
          <p:cNvPr id="4" name="Marcador de fecha 3">
            <a:extLst>
              <a:ext uri="{FF2B5EF4-FFF2-40B4-BE49-F238E27FC236}">
                <a16:creationId xmlns:a16="http://schemas.microsoft.com/office/drawing/2014/main" id="{25F51D93-06A6-0FE2-B7B4-91EB0F7EF775}"/>
              </a:ext>
            </a:extLst>
          </p:cNvPr>
          <p:cNvSpPr>
            <a:spLocks noGrp="1"/>
          </p:cNvSpPr>
          <p:nvPr>
            <p:ph type="dt" sz="half" idx="10"/>
          </p:nvPr>
        </p:nvSpPr>
        <p:spPr/>
        <p:txBody>
          <a:bodyPr/>
          <a:lstStyle/>
          <a:p>
            <a:fld id="{1D722874-C915-465C-9D23-2B6D09CEAEAA}" type="datetimeFigureOut">
              <a:rPr lang="es-CR" smtClean="0"/>
              <a:t>27/1/2026</a:t>
            </a:fld>
            <a:endParaRPr lang="es-CR" dirty="0"/>
          </a:p>
        </p:txBody>
      </p:sp>
      <p:sp>
        <p:nvSpPr>
          <p:cNvPr id="5" name="Marcador de pie de página 4">
            <a:extLst>
              <a:ext uri="{FF2B5EF4-FFF2-40B4-BE49-F238E27FC236}">
                <a16:creationId xmlns:a16="http://schemas.microsoft.com/office/drawing/2014/main" id="{B52CBB32-D4A6-3B98-7983-5F72A5A47E6F}"/>
              </a:ext>
            </a:extLst>
          </p:cNvPr>
          <p:cNvSpPr>
            <a:spLocks noGrp="1"/>
          </p:cNvSpPr>
          <p:nvPr>
            <p:ph type="ftr" sz="quarter" idx="11"/>
          </p:nvPr>
        </p:nvSpPr>
        <p:spPr/>
        <p:txBody>
          <a:bodyPr/>
          <a:lstStyle/>
          <a:p>
            <a:endParaRPr lang="es-CR" dirty="0"/>
          </a:p>
        </p:txBody>
      </p:sp>
      <p:sp>
        <p:nvSpPr>
          <p:cNvPr id="6" name="Marcador de número de diapositiva 5">
            <a:extLst>
              <a:ext uri="{FF2B5EF4-FFF2-40B4-BE49-F238E27FC236}">
                <a16:creationId xmlns:a16="http://schemas.microsoft.com/office/drawing/2014/main" id="{5FB08B86-7823-6F6F-3341-50A9649406E5}"/>
              </a:ext>
            </a:extLst>
          </p:cNvPr>
          <p:cNvSpPr>
            <a:spLocks noGrp="1"/>
          </p:cNvSpPr>
          <p:nvPr>
            <p:ph type="sldNum" sz="quarter" idx="12"/>
          </p:nvPr>
        </p:nvSpPr>
        <p:spPr/>
        <p:txBody>
          <a:bodyPr/>
          <a:lstStyle/>
          <a:p>
            <a:fld id="{4015AB67-A2DF-4AFF-AC90-574A9F7408D1}" type="slidenum">
              <a:rPr lang="es-CR" smtClean="0"/>
              <a:t>‹Nº›</a:t>
            </a:fld>
            <a:endParaRPr lang="es-CR" dirty="0"/>
          </a:p>
        </p:txBody>
      </p:sp>
    </p:spTree>
    <p:extLst>
      <p:ext uri="{BB962C8B-B14F-4D97-AF65-F5344CB8AC3E}">
        <p14:creationId xmlns:p14="http://schemas.microsoft.com/office/powerpoint/2010/main" val="32394461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ED78662-1229-BBD9-ED4F-7CD2B84AD23C}"/>
              </a:ext>
            </a:extLst>
          </p:cNvPr>
          <p:cNvSpPr>
            <a:spLocks noGrp="1"/>
          </p:cNvSpPr>
          <p:nvPr>
            <p:ph type="title"/>
          </p:nvPr>
        </p:nvSpPr>
        <p:spPr/>
        <p:txBody>
          <a:bodyPr/>
          <a:lstStyle/>
          <a:p>
            <a:r>
              <a:rPr lang="es-ES"/>
              <a:t>Haga clic para modificar el estilo de título del patrón</a:t>
            </a:r>
            <a:endParaRPr lang="es-CR"/>
          </a:p>
        </p:txBody>
      </p:sp>
      <p:sp>
        <p:nvSpPr>
          <p:cNvPr id="3" name="Marcador de texto vertical 2">
            <a:extLst>
              <a:ext uri="{FF2B5EF4-FFF2-40B4-BE49-F238E27FC236}">
                <a16:creationId xmlns:a16="http://schemas.microsoft.com/office/drawing/2014/main" id="{BE3AEC37-2495-F4F1-4A8A-F2C2D56B2839}"/>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Marcador de fecha 3">
            <a:extLst>
              <a:ext uri="{FF2B5EF4-FFF2-40B4-BE49-F238E27FC236}">
                <a16:creationId xmlns:a16="http://schemas.microsoft.com/office/drawing/2014/main" id="{EBD03268-2993-7362-01F1-7B178E45B81F}"/>
              </a:ext>
            </a:extLst>
          </p:cNvPr>
          <p:cNvSpPr>
            <a:spLocks noGrp="1"/>
          </p:cNvSpPr>
          <p:nvPr>
            <p:ph type="dt" sz="half" idx="10"/>
          </p:nvPr>
        </p:nvSpPr>
        <p:spPr/>
        <p:txBody>
          <a:bodyPr/>
          <a:lstStyle/>
          <a:p>
            <a:fld id="{1D722874-C915-465C-9D23-2B6D09CEAEAA}" type="datetimeFigureOut">
              <a:rPr lang="es-CR" smtClean="0"/>
              <a:t>27/1/2026</a:t>
            </a:fld>
            <a:endParaRPr lang="es-CR" dirty="0"/>
          </a:p>
        </p:txBody>
      </p:sp>
      <p:sp>
        <p:nvSpPr>
          <p:cNvPr id="5" name="Marcador de pie de página 4">
            <a:extLst>
              <a:ext uri="{FF2B5EF4-FFF2-40B4-BE49-F238E27FC236}">
                <a16:creationId xmlns:a16="http://schemas.microsoft.com/office/drawing/2014/main" id="{74B042B6-6F4A-7C61-D93E-AFB94BAE0112}"/>
              </a:ext>
            </a:extLst>
          </p:cNvPr>
          <p:cNvSpPr>
            <a:spLocks noGrp="1"/>
          </p:cNvSpPr>
          <p:nvPr>
            <p:ph type="ftr" sz="quarter" idx="11"/>
          </p:nvPr>
        </p:nvSpPr>
        <p:spPr/>
        <p:txBody>
          <a:bodyPr/>
          <a:lstStyle/>
          <a:p>
            <a:endParaRPr lang="es-CR" dirty="0"/>
          </a:p>
        </p:txBody>
      </p:sp>
      <p:sp>
        <p:nvSpPr>
          <p:cNvPr id="6" name="Marcador de número de diapositiva 5">
            <a:extLst>
              <a:ext uri="{FF2B5EF4-FFF2-40B4-BE49-F238E27FC236}">
                <a16:creationId xmlns:a16="http://schemas.microsoft.com/office/drawing/2014/main" id="{55FF14E3-C893-C586-30D7-86F4A68A4486}"/>
              </a:ext>
            </a:extLst>
          </p:cNvPr>
          <p:cNvSpPr>
            <a:spLocks noGrp="1"/>
          </p:cNvSpPr>
          <p:nvPr>
            <p:ph type="sldNum" sz="quarter" idx="12"/>
          </p:nvPr>
        </p:nvSpPr>
        <p:spPr/>
        <p:txBody>
          <a:bodyPr/>
          <a:lstStyle/>
          <a:p>
            <a:fld id="{4015AB67-A2DF-4AFF-AC90-574A9F7408D1}" type="slidenum">
              <a:rPr lang="es-CR" smtClean="0"/>
              <a:t>‹Nº›</a:t>
            </a:fld>
            <a:endParaRPr lang="es-CR" dirty="0"/>
          </a:p>
        </p:txBody>
      </p:sp>
    </p:spTree>
    <p:extLst>
      <p:ext uri="{BB962C8B-B14F-4D97-AF65-F5344CB8AC3E}">
        <p14:creationId xmlns:p14="http://schemas.microsoft.com/office/powerpoint/2010/main" val="639271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E032230C-A85B-DA07-4D1B-535A9CE64DF8}"/>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CR"/>
          </a:p>
        </p:txBody>
      </p:sp>
      <p:sp>
        <p:nvSpPr>
          <p:cNvPr id="3" name="Marcador de texto vertical 2">
            <a:extLst>
              <a:ext uri="{FF2B5EF4-FFF2-40B4-BE49-F238E27FC236}">
                <a16:creationId xmlns:a16="http://schemas.microsoft.com/office/drawing/2014/main" id="{3458E66A-9500-B34D-BF8A-A3A76218CF70}"/>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Marcador de fecha 3">
            <a:extLst>
              <a:ext uri="{FF2B5EF4-FFF2-40B4-BE49-F238E27FC236}">
                <a16:creationId xmlns:a16="http://schemas.microsoft.com/office/drawing/2014/main" id="{A76B7372-D8EB-BBF8-2960-38AA0B62E73A}"/>
              </a:ext>
            </a:extLst>
          </p:cNvPr>
          <p:cNvSpPr>
            <a:spLocks noGrp="1"/>
          </p:cNvSpPr>
          <p:nvPr>
            <p:ph type="dt" sz="half" idx="10"/>
          </p:nvPr>
        </p:nvSpPr>
        <p:spPr/>
        <p:txBody>
          <a:bodyPr/>
          <a:lstStyle/>
          <a:p>
            <a:fld id="{1D722874-C915-465C-9D23-2B6D09CEAEAA}" type="datetimeFigureOut">
              <a:rPr lang="es-CR" smtClean="0"/>
              <a:t>27/1/2026</a:t>
            </a:fld>
            <a:endParaRPr lang="es-CR" dirty="0"/>
          </a:p>
        </p:txBody>
      </p:sp>
      <p:sp>
        <p:nvSpPr>
          <p:cNvPr id="5" name="Marcador de pie de página 4">
            <a:extLst>
              <a:ext uri="{FF2B5EF4-FFF2-40B4-BE49-F238E27FC236}">
                <a16:creationId xmlns:a16="http://schemas.microsoft.com/office/drawing/2014/main" id="{1D0B7256-2066-58DB-5E1F-7A02A89CA721}"/>
              </a:ext>
            </a:extLst>
          </p:cNvPr>
          <p:cNvSpPr>
            <a:spLocks noGrp="1"/>
          </p:cNvSpPr>
          <p:nvPr>
            <p:ph type="ftr" sz="quarter" idx="11"/>
          </p:nvPr>
        </p:nvSpPr>
        <p:spPr/>
        <p:txBody>
          <a:bodyPr/>
          <a:lstStyle/>
          <a:p>
            <a:endParaRPr lang="es-CR" dirty="0"/>
          </a:p>
        </p:txBody>
      </p:sp>
      <p:sp>
        <p:nvSpPr>
          <p:cNvPr id="6" name="Marcador de número de diapositiva 5">
            <a:extLst>
              <a:ext uri="{FF2B5EF4-FFF2-40B4-BE49-F238E27FC236}">
                <a16:creationId xmlns:a16="http://schemas.microsoft.com/office/drawing/2014/main" id="{2A92D311-6280-B163-5DC0-DD5828CD6A93}"/>
              </a:ext>
            </a:extLst>
          </p:cNvPr>
          <p:cNvSpPr>
            <a:spLocks noGrp="1"/>
          </p:cNvSpPr>
          <p:nvPr>
            <p:ph type="sldNum" sz="quarter" idx="12"/>
          </p:nvPr>
        </p:nvSpPr>
        <p:spPr/>
        <p:txBody>
          <a:bodyPr/>
          <a:lstStyle/>
          <a:p>
            <a:fld id="{4015AB67-A2DF-4AFF-AC90-574A9F7408D1}" type="slidenum">
              <a:rPr lang="es-CR" smtClean="0"/>
              <a:t>‹Nº›</a:t>
            </a:fld>
            <a:endParaRPr lang="es-CR" dirty="0"/>
          </a:p>
        </p:txBody>
      </p:sp>
    </p:spTree>
    <p:extLst>
      <p:ext uri="{BB962C8B-B14F-4D97-AF65-F5344CB8AC3E}">
        <p14:creationId xmlns:p14="http://schemas.microsoft.com/office/powerpoint/2010/main" val="6685440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6843C13-8368-2EAD-F8D8-AE91DF944874}"/>
              </a:ext>
            </a:extLst>
          </p:cNvPr>
          <p:cNvSpPr>
            <a:spLocks noGrp="1"/>
          </p:cNvSpPr>
          <p:nvPr>
            <p:ph type="title"/>
          </p:nvPr>
        </p:nvSpPr>
        <p:spPr/>
        <p:txBody>
          <a:bodyPr/>
          <a:lstStyle/>
          <a:p>
            <a:r>
              <a:rPr lang="es-ES"/>
              <a:t>Haga clic para modificar el estilo de título del patrón</a:t>
            </a:r>
            <a:endParaRPr lang="es-CR"/>
          </a:p>
        </p:txBody>
      </p:sp>
      <p:sp>
        <p:nvSpPr>
          <p:cNvPr id="3" name="Marcador de contenido 2">
            <a:extLst>
              <a:ext uri="{FF2B5EF4-FFF2-40B4-BE49-F238E27FC236}">
                <a16:creationId xmlns:a16="http://schemas.microsoft.com/office/drawing/2014/main" id="{FD97D5E9-D620-70BB-9103-FF1D67B60062}"/>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Marcador de fecha 3">
            <a:extLst>
              <a:ext uri="{FF2B5EF4-FFF2-40B4-BE49-F238E27FC236}">
                <a16:creationId xmlns:a16="http://schemas.microsoft.com/office/drawing/2014/main" id="{2601D6F6-57F9-7815-53C4-42D42917DFDA}"/>
              </a:ext>
            </a:extLst>
          </p:cNvPr>
          <p:cNvSpPr>
            <a:spLocks noGrp="1"/>
          </p:cNvSpPr>
          <p:nvPr>
            <p:ph type="dt" sz="half" idx="10"/>
          </p:nvPr>
        </p:nvSpPr>
        <p:spPr/>
        <p:txBody>
          <a:bodyPr/>
          <a:lstStyle/>
          <a:p>
            <a:fld id="{1D722874-C915-465C-9D23-2B6D09CEAEAA}" type="datetimeFigureOut">
              <a:rPr lang="es-CR" smtClean="0"/>
              <a:t>27/1/2026</a:t>
            </a:fld>
            <a:endParaRPr lang="es-CR" dirty="0"/>
          </a:p>
        </p:txBody>
      </p:sp>
      <p:sp>
        <p:nvSpPr>
          <p:cNvPr id="5" name="Marcador de pie de página 4">
            <a:extLst>
              <a:ext uri="{FF2B5EF4-FFF2-40B4-BE49-F238E27FC236}">
                <a16:creationId xmlns:a16="http://schemas.microsoft.com/office/drawing/2014/main" id="{B324964D-CA93-E897-B6DA-4C61670B048B}"/>
              </a:ext>
            </a:extLst>
          </p:cNvPr>
          <p:cNvSpPr>
            <a:spLocks noGrp="1"/>
          </p:cNvSpPr>
          <p:nvPr>
            <p:ph type="ftr" sz="quarter" idx="11"/>
          </p:nvPr>
        </p:nvSpPr>
        <p:spPr/>
        <p:txBody>
          <a:bodyPr/>
          <a:lstStyle/>
          <a:p>
            <a:endParaRPr lang="es-CR" dirty="0"/>
          </a:p>
        </p:txBody>
      </p:sp>
      <p:sp>
        <p:nvSpPr>
          <p:cNvPr id="6" name="Marcador de número de diapositiva 5">
            <a:extLst>
              <a:ext uri="{FF2B5EF4-FFF2-40B4-BE49-F238E27FC236}">
                <a16:creationId xmlns:a16="http://schemas.microsoft.com/office/drawing/2014/main" id="{7FCA21D0-15B6-2E49-6622-2A0DAFEB55CE}"/>
              </a:ext>
            </a:extLst>
          </p:cNvPr>
          <p:cNvSpPr>
            <a:spLocks noGrp="1"/>
          </p:cNvSpPr>
          <p:nvPr>
            <p:ph type="sldNum" sz="quarter" idx="12"/>
          </p:nvPr>
        </p:nvSpPr>
        <p:spPr/>
        <p:txBody>
          <a:bodyPr/>
          <a:lstStyle/>
          <a:p>
            <a:fld id="{4015AB67-A2DF-4AFF-AC90-574A9F7408D1}" type="slidenum">
              <a:rPr lang="es-CR" smtClean="0"/>
              <a:t>‹Nº›</a:t>
            </a:fld>
            <a:endParaRPr lang="es-CR" dirty="0"/>
          </a:p>
        </p:txBody>
      </p:sp>
    </p:spTree>
    <p:extLst>
      <p:ext uri="{BB962C8B-B14F-4D97-AF65-F5344CB8AC3E}">
        <p14:creationId xmlns:p14="http://schemas.microsoft.com/office/powerpoint/2010/main" val="33674197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3DCDD0E-2088-61C9-7539-47C5F3FE63F8}"/>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CR"/>
          </a:p>
        </p:txBody>
      </p:sp>
      <p:sp>
        <p:nvSpPr>
          <p:cNvPr id="3" name="Marcador de texto 2">
            <a:extLst>
              <a:ext uri="{FF2B5EF4-FFF2-40B4-BE49-F238E27FC236}">
                <a16:creationId xmlns:a16="http://schemas.microsoft.com/office/drawing/2014/main" id="{477C9777-449B-11E6-BED1-925DB4ED8D2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2722101B-6C94-4F45-F9A7-EA10DE951A48}"/>
              </a:ext>
            </a:extLst>
          </p:cNvPr>
          <p:cNvSpPr>
            <a:spLocks noGrp="1"/>
          </p:cNvSpPr>
          <p:nvPr>
            <p:ph type="dt" sz="half" idx="10"/>
          </p:nvPr>
        </p:nvSpPr>
        <p:spPr/>
        <p:txBody>
          <a:bodyPr/>
          <a:lstStyle/>
          <a:p>
            <a:fld id="{1D722874-C915-465C-9D23-2B6D09CEAEAA}" type="datetimeFigureOut">
              <a:rPr lang="es-CR" smtClean="0"/>
              <a:t>27/1/2026</a:t>
            </a:fld>
            <a:endParaRPr lang="es-CR" dirty="0"/>
          </a:p>
        </p:txBody>
      </p:sp>
      <p:sp>
        <p:nvSpPr>
          <p:cNvPr id="5" name="Marcador de pie de página 4">
            <a:extLst>
              <a:ext uri="{FF2B5EF4-FFF2-40B4-BE49-F238E27FC236}">
                <a16:creationId xmlns:a16="http://schemas.microsoft.com/office/drawing/2014/main" id="{3AE94393-91AC-BFC7-6206-E8091606C6E9}"/>
              </a:ext>
            </a:extLst>
          </p:cNvPr>
          <p:cNvSpPr>
            <a:spLocks noGrp="1"/>
          </p:cNvSpPr>
          <p:nvPr>
            <p:ph type="ftr" sz="quarter" idx="11"/>
          </p:nvPr>
        </p:nvSpPr>
        <p:spPr/>
        <p:txBody>
          <a:bodyPr/>
          <a:lstStyle/>
          <a:p>
            <a:endParaRPr lang="es-CR" dirty="0"/>
          </a:p>
        </p:txBody>
      </p:sp>
      <p:sp>
        <p:nvSpPr>
          <p:cNvPr id="6" name="Marcador de número de diapositiva 5">
            <a:extLst>
              <a:ext uri="{FF2B5EF4-FFF2-40B4-BE49-F238E27FC236}">
                <a16:creationId xmlns:a16="http://schemas.microsoft.com/office/drawing/2014/main" id="{7D8A2C4B-301B-DA52-826C-AEEAC0F2E8F0}"/>
              </a:ext>
            </a:extLst>
          </p:cNvPr>
          <p:cNvSpPr>
            <a:spLocks noGrp="1"/>
          </p:cNvSpPr>
          <p:nvPr>
            <p:ph type="sldNum" sz="quarter" idx="12"/>
          </p:nvPr>
        </p:nvSpPr>
        <p:spPr/>
        <p:txBody>
          <a:bodyPr/>
          <a:lstStyle/>
          <a:p>
            <a:fld id="{4015AB67-A2DF-4AFF-AC90-574A9F7408D1}" type="slidenum">
              <a:rPr lang="es-CR" smtClean="0"/>
              <a:t>‹Nº›</a:t>
            </a:fld>
            <a:endParaRPr lang="es-CR" dirty="0"/>
          </a:p>
        </p:txBody>
      </p:sp>
    </p:spTree>
    <p:extLst>
      <p:ext uri="{BB962C8B-B14F-4D97-AF65-F5344CB8AC3E}">
        <p14:creationId xmlns:p14="http://schemas.microsoft.com/office/powerpoint/2010/main" val="29914404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89CA498-6434-F28F-CE89-FA9E7F374431}"/>
              </a:ext>
            </a:extLst>
          </p:cNvPr>
          <p:cNvSpPr>
            <a:spLocks noGrp="1"/>
          </p:cNvSpPr>
          <p:nvPr>
            <p:ph type="title"/>
          </p:nvPr>
        </p:nvSpPr>
        <p:spPr/>
        <p:txBody>
          <a:bodyPr/>
          <a:lstStyle/>
          <a:p>
            <a:r>
              <a:rPr lang="es-ES"/>
              <a:t>Haga clic para modificar el estilo de título del patrón</a:t>
            </a:r>
            <a:endParaRPr lang="es-CR"/>
          </a:p>
        </p:txBody>
      </p:sp>
      <p:sp>
        <p:nvSpPr>
          <p:cNvPr id="3" name="Marcador de contenido 2">
            <a:extLst>
              <a:ext uri="{FF2B5EF4-FFF2-40B4-BE49-F238E27FC236}">
                <a16:creationId xmlns:a16="http://schemas.microsoft.com/office/drawing/2014/main" id="{3F5C7EBC-1B70-032A-614F-B47BCCFB4669}"/>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Marcador de contenido 3">
            <a:extLst>
              <a:ext uri="{FF2B5EF4-FFF2-40B4-BE49-F238E27FC236}">
                <a16:creationId xmlns:a16="http://schemas.microsoft.com/office/drawing/2014/main" id="{7FD85FDE-7A5D-0BF0-71EC-95EE21477623}"/>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5" name="Marcador de fecha 4">
            <a:extLst>
              <a:ext uri="{FF2B5EF4-FFF2-40B4-BE49-F238E27FC236}">
                <a16:creationId xmlns:a16="http://schemas.microsoft.com/office/drawing/2014/main" id="{6A519B95-71E4-9746-D0F1-E057D494086A}"/>
              </a:ext>
            </a:extLst>
          </p:cNvPr>
          <p:cNvSpPr>
            <a:spLocks noGrp="1"/>
          </p:cNvSpPr>
          <p:nvPr>
            <p:ph type="dt" sz="half" idx="10"/>
          </p:nvPr>
        </p:nvSpPr>
        <p:spPr/>
        <p:txBody>
          <a:bodyPr/>
          <a:lstStyle/>
          <a:p>
            <a:fld id="{1D722874-C915-465C-9D23-2B6D09CEAEAA}" type="datetimeFigureOut">
              <a:rPr lang="es-CR" smtClean="0"/>
              <a:t>27/1/2026</a:t>
            </a:fld>
            <a:endParaRPr lang="es-CR" dirty="0"/>
          </a:p>
        </p:txBody>
      </p:sp>
      <p:sp>
        <p:nvSpPr>
          <p:cNvPr id="6" name="Marcador de pie de página 5">
            <a:extLst>
              <a:ext uri="{FF2B5EF4-FFF2-40B4-BE49-F238E27FC236}">
                <a16:creationId xmlns:a16="http://schemas.microsoft.com/office/drawing/2014/main" id="{75C4AE0D-23C5-5B3E-B798-8CCB14167880}"/>
              </a:ext>
            </a:extLst>
          </p:cNvPr>
          <p:cNvSpPr>
            <a:spLocks noGrp="1"/>
          </p:cNvSpPr>
          <p:nvPr>
            <p:ph type="ftr" sz="quarter" idx="11"/>
          </p:nvPr>
        </p:nvSpPr>
        <p:spPr/>
        <p:txBody>
          <a:bodyPr/>
          <a:lstStyle/>
          <a:p>
            <a:endParaRPr lang="es-CR" dirty="0"/>
          </a:p>
        </p:txBody>
      </p:sp>
      <p:sp>
        <p:nvSpPr>
          <p:cNvPr id="7" name="Marcador de número de diapositiva 6">
            <a:extLst>
              <a:ext uri="{FF2B5EF4-FFF2-40B4-BE49-F238E27FC236}">
                <a16:creationId xmlns:a16="http://schemas.microsoft.com/office/drawing/2014/main" id="{6A29B012-C15C-5E96-40FA-A717C3E39718}"/>
              </a:ext>
            </a:extLst>
          </p:cNvPr>
          <p:cNvSpPr>
            <a:spLocks noGrp="1"/>
          </p:cNvSpPr>
          <p:nvPr>
            <p:ph type="sldNum" sz="quarter" idx="12"/>
          </p:nvPr>
        </p:nvSpPr>
        <p:spPr/>
        <p:txBody>
          <a:bodyPr/>
          <a:lstStyle/>
          <a:p>
            <a:fld id="{4015AB67-A2DF-4AFF-AC90-574A9F7408D1}" type="slidenum">
              <a:rPr lang="es-CR" smtClean="0"/>
              <a:t>‹Nº›</a:t>
            </a:fld>
            <a:endParaRPr lang="es-CR" dirty="0"/>
          </a:p>
        </p:txBody>
      </p:sp>
    </p:spTree>
    <p:extLst>
      <p:ext uri="{BB962C8B-B14F-4D97-AF65-F5344CB8AC3E}">
        <p14:creationId xmlns:p14="http://schemas.microsoft.com/office/powerpoint/2010/main" val="39452581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C007A3E-4988-FE20-F418-0E4C84556199}"/>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s-CR"/>
          </a:p>
        </p:txBody>
      </p:sp>
      <p:sp>
        <p:nvSpPr>
          <p:cNvPr id="3" name="Marcador de texto 2">
            <a:extLst>
              <a:ext uri="{FF2B5EF4-FFF2-40B4-BE49-F238E27FC236}">
                <a16:creationId xmlns:a16="http://schemas.microsoft.com/office/drawing/2014/main" id="{0BE395AB-F06A-C957-D0DB-B739989C16B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804D3E34-2D4D-AA8F-C0FB-9371CB217E36}"/>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5" name="Marcador de texto 4">
            <a:extLst>
              <a:ext uri="{FF2B5EF4-FFF2-40B4-BE49-F238E27FC236}">
                <a16:creationId xmlns:a16="http://schemas.microsoft.com/office/drawing/2014/main" id="{4122E46C-4F7D-926A-D5D4-D289AB1358D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7103A4B1-EC34-312E-D9A2-D12EDAD31E84}"/>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7" name="Marcador de fecha 6">
            <a:extLst>
              <a:ext uri="{FF2B5EF4-FFF2-40B4-BE49-F238E27FC236}">
                <a16:creationId xmlns:a16="http://schemas.microsoft.com/office/drawing/2014/main" id="{9C02AF63-6DA5-071C-E96A-DFD95ADC46E8}"/>
              </a:ext>
            </a:extLst>
          </p:cNvPr>
          <p:cNvSpPr>
            <a:spLocks noGrp="1"/>
          </p:cNvSpPr>
          <p:nvPr>
            <p:ph type="dt" sz="half" idx="10"/>
          </p:nvPr>
        </p:nvSpPr>
        <p:spPr/>
        <p:txBody>
          <a:bodyPr/>
          <a:lstStyle/>
          <a:p>
            <a:fld id="{1D722874-C915-465C-9D23-2B6D09CEAEAA}" type="datetimeFigureOut">
              <a:rPr lang="es-CR" smtClean="0"/>
              <a:t>27/1/2026</a:t>
            </a:fld>
            <a:endParaRPr lang="es-CR" dirty="0"/>
          </a:p>
        </p:txBody>
      </p:sp>
      <p:sp>
        <p:nvSpPr>
          <p:cNvPr id="8" name="Marcador de pie de página 7">
            <a:extLst>
              <a:ext uri="{FF2B5EF4-FFF2-40B4-BE49-F238E27FC236}">
                <a16:creationId xmlns:a16="http://schemas.microsoft.com/office/drawing/2014/main" id="{DE6D48E3-83B7-0BDE-41EB-2233DB3A82CF}"/>
              </a:ext>
            </a:extLst>
          </p:cNvPr>
          <p:cNvSpPr>
            <a:spLocks noGrp="1"/>
          </p:cNvSpPr>
          <p:nvPr>
            <p:ph type="ftr" sz="quarter" idx="11"/>
          </p:nvPr>
        </p:nvSpPr>
        <p:spPr/>
        <p:txBody>
          <a:bodyPr/>
          <a:lstStyle/>
          <a:p>
            <a:endParaRPr lang="es-CR" dirty="0"/>
          </a:p>
        </p:txBody>
      </p:sp>
      <p:sp>
        <p:nvSpPr>
          <p:cNvPr id="9" name="Marcador de número de diapositiva 8">
            <a:extLst>
              <a:ext uri="{FF2B5EF4-FFF2-40B4-BE49-F238E27FC236}">
                <a16:creationId xmlns:a16="http://schemas.microsoft.com/office/drawing/2014/main" id="{9FD08204-7965-8229-F59D-5E04ECAC92C0}"/>
              </a:ext>
            </a:extLst>
          </p:cNvPr>
          <p:cNvSpPr>
            <a:spLocks noGrp="1"/>
          </p:cNvSpPr>
          <p:nvPr>
            <p:ph type="sldNum" sz="quarter" idx="12"/>
          </p:nvPr>
        </p:nvSpPr>
        <p:spPr/>
        <p:txBody>
          <a:bodyPr/>
          <a:lstStyle/>
          <a:p>
            <a:fld id="{4015AB67-A2DF-4AFF-AC90-574A9F7408D1}" type="slidenum">
              <a:rPr lang="es-CR" smtClean="0"/>
              <a:t>‹Nº›</a:t>
            </a:fld>
            <a:endParaRPr lang="es-CR" dirty="0"/>
          </a:p>
        </p:txBody>
      </p:sp>
    </p:spTree>
    <p:extLst>
      <p:ext uri="{BB962C8B-B14F-4D97-AF65-F5344CB8AC3E}">
        <p14:creationId xmlns:p14="http://schemas.microsoft.com/office/powerpoint/2010/main" val="42550705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61916D0-05D5-7FCF-1B6A-45696FB18127}"/>
              </a:ext>
            </a:extLst>
          </p:cNvPr>
          <p:cNvSpPr>
            <a:spLocks noGrp="1"/>
          </p:cNvSpPr>
          <p:nvPr>
            <p:ph type="title"/>
          </p:nvPr>
        </p:nvSpPr>
        <p:spPr/>
        <p:txBody>
          <a:bodyPr/>
          <a:lstStyle/>
          <a:p>
            <a:r>
              <a:rPr lang="es-ES"/>
              <a:t>Haga clic para modificar el estilo de título del patrón</a:t>
            </a:r>
            <a:endParaRPr lang="es-CR"/>
          </a:p>
        </p:txBody>
      </p:sp>
      <p:sp>
        <p:nvSpPr>
          <p:cNvPr id="3" name="Marcador de fecha 2">
            <a:extLst>
              <a:ext uri="{FF2B5EF4-FFF2-40B4-BE49-F238E27FC236}">
                <a16:creationId xmlns:a16="http://schemas.microsoft.com/office/drawing/2014/main" id="{BB88C9CC-A92C-6D83-33F5-350CB98E12BD}"/>
              </a:ext>
            </a:extLst>
          </p:cNvPr>
          <p:cNvSpPr>
            <a:spLocks noGrp="1"/>
          </p:cNvSpPr>
          <p:nvPr>
            <p:ph type="dt" sz="half" idx="10"/>
          </p:nvPr>
        </p:nvSpPr>
        <p:spPr/>
        <p:txBody>
          <a:bodyPr/>
          <a:lstStyle/>
          <a:p>
            <a:fld id="{1D722874-C915-465C-9D23-2B6D09CEAEAA}" type="datetimeFigureOut">
              <a:rPr lang="es-CR" smtClean="0"/>
              <a:t>27/1/2026</a:t>
            </a:fld>
            <a:endParaRPr lang="es-CR" dirty="0"/>
          </a:p>
        </p:txBody>
      </p:sp>
      <p:sp>
        <p:nvSpPr>
          <p:cNvPr id="4" name="Marcador de pie de página 3">
            <a:extLst>
              <a:ext uri="{FF2B5EF4-FFF2-40B4-BE49-F238E27FC236}">
                <a16:creationId xmlns:a16="http://schemas.microsoft.com/office/drawing/2014/main" id="{47AE3D17-CD70-E369-F898-E17EC6470ADA}"/>
              </a:ext>
            </a:extLst>
          </p:cNvPr>
          <p:cNvSpPr>
            <a:spLocks noGrp="1"/>
          </p:cNvSpPr>
          <p:nvPr>
            <p:ph type="ftr" sz="quarter" idx="11"/>
          </p:nvPr>
        </p:nvSpPr>
        <p:spPr/>
        <p:txBody>
          <a:bodyPr/>
          <a:lstStyle/>
          <a:p>
            <a:endParaRPr lang="es-CR" dirty="0"/>
          </a:p>
        </p:txBody>
      </p:sp>
      <p:sp>
        <p:nvSpPr>
          <p:cNvPr id="5" name="Marcador de número de diapositiva 4">
            <a:extLst>
              <a:ext uri="{FF2B5EF4-FFF2-40B4-BE49-F238E27FC236}">
                <a16:creationId xmlns:a16="http://schemas.microsoft.com/office/drawing/2014/main" id="{0E98C345-512D-8E09-E191-0D9C33DC15D1}"/>
              </a:ext>
            </a:extLst>
          </p:cNvPr>
          <p:cNvSpPr>
            <a:spLocks noGrp="1"/>
          </p:cNvSpPr>
          <p:nvPr>
            <p:ph type="sldNum" sz="quarter" idx="12"/>
          </p:nvPr>
        </p:nvSpPr>
        <p:spPr/>
        <p:txBody>
          <a:bodyPr/>
          <a:lstStyle/>
          <a:p>
            <a:fld id="{4015AB67-A2DF-4AFF-AC90-574A9F7408D1}" type="slidenum">
              <a:rPr lang="es-CR" smtClean="0"/>
              <a:t>‹Nº›</a:t>
            </a:fld>
            <a:endParaRPr lang="es-CR" dirty="0"/>
          </a:p>
        </p:txBody>
      </p:sp>
    </p:spTree>
    <p:extLst>
      <p:ext uri="{BB962C8B-B14F-4D97-AF65-F5344CB8AC3E}">
        <p14:creationId xmlns:p14="http://schemas.microsoft.com/office/powerpoint/2010/main" val="41519659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6DA31D96-3F17-1126-D4A8-F36D13A2B7FC}"/>
              </a:ext>
            </a:extLst>
          </p:cNvPr>
          <p:cNvSpPr>
            <a:spLocks noGrp="1"/>
          </p:cNvSpPr>
          <p:nvPr>
            <p:ph type="dt" sz="half" idx="10"/>
          </p:nvPr>
        </p:nvSpPr>
        <p:spPr/>
        <p:txBody>
          <a:bodyPr/>
          <a:lstStyle/>
          <a:p>
            <a:fld id="{1D722874-C915-465C-9D23-2B6D09CEAEAA}" type="datetimeFigureOut">
              <a:rPr lang="es-CR" smtClean="0"/>
              <a:t>27/1/2026</a:t>
            </a:fld>
            <a:endParaRPr lang="es-CR" dirty="0"/>
          </a:p>
        </p:txBody>
      </p:sp>
      <p:sp>
        <p:nvSpPr>
          <p:cNvPr id="3" name="Marcador de pie de página 2">
            <a:extLst>
              <a:ext uri="{FF2B5EF4-FFF2-40B4-BE49-F238E27FC236}">
                <a16:creationId xmlns:a16="http://schemas.microsoft.com/office/drawing/2014/main" id="{31AF8266-3B86-8507-170B-997C71BFD446}"/>
              </a:ext>
            </a:extLst>
          </p:cNvPr>
          <p:cNvSpPr>
            <a:spLocks noGrp="1"/>
          </p:cNvSpPr>
          <p:nvPr>
            <p:ph type="ftr" sz="quarter" idx="11"/>
          </p:nvPr>
        </p:nvSpPr>
        <p:spPr/>
        <p:txBody>
          <a:bodyPr/>
          <a:lstStyle/>
          <a:p>
            <a:endParaRPr lang="es-CR" dirty="0"/>
          </a:p>
        </p:txBody>
      </p:sp>
      <p:sp>
        <p:nvSpPr>
          <p:cNvPr id="4" name="Marcador de número de diapositiva 3">
            <a:extLst>
              <a:ext uri="{FF2B5EF4-FFF2-40B4-BE49-F238E27FC236}">
                <a16:creationId xmlns:a16="http://schemas.microsoft.com/office/drawing/2014/main" id="{62DD0F71-B6A8-2BB3-0688-C893987EA4E0}"/>
              </a:ext>
            </a:extLst>
          </p:cNvPr>
          <p:cNvSpPr>
            <a:spLocks noGrp="1"/>
          </p:cNvSpPr>
          <p:nvPr>
            <p:ph type="sldNum" sz="quarter" idx="12"/>
          </p:nvPr>
        </p:nvSpPr>
        <p:spPr/>
        <p:txBody>
          <a:bodyPr/>
          <a:lstStyle/>
          <a:p>
            <a:fld id="{4015AB67-A2DF-4AFF-AC90-574A9F7408D1}" type="slidenum">
              <a:rPr lang="es-CR" smtClean="0"/>
              <a:t>‹Nº›</a:t>
            </a:fld>
            <a:endParaRPr lang="es-CR" dirty="0"/>
          </a:p>
        </p:txBody>
      </p:sp>
    </p:spTree>
    <p:extLst>
      <p:ext uri="{BB962C8B-B14F-4D97-AF65-F5344CB8AC3E}">
        <p14:creationId xmlns:p14="http://schemas.microsoft.com/office/powerpoint/2010/main" val="19615989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BA9DCA8-59E7-0E48-FB3B-E053B134F5D0}"/>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R"/>
          </a:p>
        </p:txBody>
      </p:sp>
      <p:sp>
        <p:nvSpPr>
          <p:cNvPr id="3" name="Marcador de contenido 2">
            <a:extLst>
              <a:ext uri="{FF2B5EF4-FFF2-40B4-BE49-F238E27FC236}">
                <a16:creationId xmlns:a16="http://schemas.microsoft.com/office/drawing/2014/main" id="{CFE8E429-B9D2-2362-4379-A9FCB46D157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Marcador de texto 3">
            <a:extLst>
              <a:ext uri="{FF2B5EF4-FFF2-40B4-BE49-F238E27FC236}">
                <a16:creationId xmlns:a16="http://schemas.microsoft.com/office/drawing/2014/main" id="{CFB3A743-5207-57B7-BC8C-39280263C17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552CF8F1-6C0B-725E-ABB5-C581324E5AE8}"/>
              </a:ext>
            </a:extLst>
          </p:cNvPr>
          <p:cNvSpPr>
            <a:spLocks noGrp="1"/>
          </p:cNvSpPr>
          <p:nvPr>
            <p:ph type="dt" sz="half" idx="10"/>
          </p:nvPr>
        </p:nvSpPr>
        <p:spPr/>
        <p:txBody>
          <a:bodyPr/>
          <a:lstStyle/>
          <a:p>
            <a:fld id="{1D722874-C915-465C-9D23-2B6D09CEAEAA}" type="datetimeFigureOut">
              <a:rPr lang="es-CR" smtClean="0"/>
              <a:t>27/1/2026</a:t>
            </a:fld>
            <a:endParaRPr lang="es-CR" dirty="0"/>
          </a:p>
        </p:txBody>
      </p:sp>
      <p:sp>
        <p:nvSpPr>
          <p:cNvPr id="6" name="Marcador de pie de página 5">
            <a:extLst>
              <a:ext uri="{FF2B5EF4-FFF2-40B4-BE49-F238E27FC236}">
                <a16:creationId xmlns:a16="http://schemas.microsoft.com/office/drawing/2014/main" id="{EE38A5D6-069D-6B68-1FC1-BEFE97B58156}"/>
              </a:ext>
            </a:extLst>
          </p:cNvPr>
          <p:cNvSpPr>
            <a:spLocks noGrp="1"/>
          </p:cNvSpPr>
          <p:nvPr>
            <p:ph type="ftr" sz="quarter" idx="11"/>
          </p:nvPr>
        </p:nvSpPr>
        <p:spPr/>
        <p:txBody>
          <a:bodyPr/>
          <a:lstStyle/>
          <a:p>
            <a:endParaRPr lang="es-CR" dirty="0"/>
          </a:p>
        </p:txBody>
      </p:sp>
      <p:sp>
        <p:nvSpPr>
          <p:cNvPr id="7" name="Marcador de número de diapositiva 6">
            <a:extLst>
              <a:ext uri="{FF2B5EF4-FFF2-40B4-BE49-F238E27FC236}">
                <a16:creationId xmlns:a16="http://schemas.microsoft.com/office/drawing/2014/main" id="{C52336C9-12F5-6D33-B681-B76DB6B056D5}"/>
              </a:ext>
            </a:extLst>
          </p:cNvPr>
          <p:cNvSpPr>
            <a:spLocks noGrp="1"/>
          </p:cNvSpPr>
          <p:nvPr>
            <p:ph type="sldNum" sz="quarter" idx="12"/>
          </p:nvPr>
        </p:nvSpPr>
        <p:spPr/>
        <p:txBody>
          <a:bodyPr/>
          <a:lstStyle/>
          <a:p>
            <a:fld id="{4015AB67-A2DF-4AFF-AC90-574A9F7408D1}" type="slidenum">
              <a:rPr lang="es-CR" smtClean="0"/>
              <a:t>‹Nº›</a:t>
            </a:fld>
            <a:endParaRPr lang="es-CR" dirty="0"/>
          </a:p>
        </p:txBody>
      </p:sp>
    </p:spTree>
    <p:extLst>
      <p:ext uri="{BB962C8B-B14F-4D97-AF65-F5344CB8AC3E}">
        <p14:creationId xmlns:p14="http://schemas.microsoft.com/office/powerpoint/2010/main" val="30618079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D255E5E-7993-7B4A-0198-A3482DFCAF55}"/>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R"/>
          </a:p>
        </p:txBody>
      </p:sp>
      <p:sp>
        <p:nvSpPr>
          <p:cNvPr id="3" name="Marcador de posición de imagen 2">
            <a:extLst>
              <a:ext uri="{FF2B5EF4-FFF2-40B4-BE49-F238E27FC236}">
                <a16:creationId xmlns:a16="http://schemas.microsoft.com/office/drawing/2014/main" id="{4AE9DB97-3871-39C1-64CF-0E3822AF528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R" dirty="0"/>
          </a:p>
        </p:txBody>
      </p:sp>
      <p:sp>
        <p:nvSpPr>
          <p:cNvPr id="4" name="Marcador de texto 3">
            <a:extLst>
              <a:ext uri="{FF2B5EF4-FFF2-40B4-BE49-F238E27FC236}">
                <a16:creationId xmlns:a16="http://schemas.microsoft.com/office/drawing/2014/main" id="{3EAD103A-BA38-6BC5-9374-C84FD40D156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769D796E-B22D-7C61-4D71-8860F86852B9}"/>
              </a:ext>
            </a:extLst>
          </p:cNvPr>
          <p:cNvSpPr>
            <a:spLocks noGrp="1"/>
          </p:cNvSpPr>
          <p:nvPr>
            <p:ph type="dt" sz="half" idx="10"/>
          </p:nvPr>
        </p:nvSpPr>
        <p:spPr/>
        <p:txBody>
          <a:bodyPr/>
          <a:lstStyle/>
          <a:p>
            <a:fld id="{1D722874-C915-465C-9D23-2B6D09CEAEAA}" type="datetimeFigureOut">
              <a:rPr lang="es-CR" smtClean="0"/>
              <a:t>27/1/2026</a:t>
            </a:fld>
            <a:endParaRPr lang="es-CR" dirty="0"/>
          </a:p>
        </p:txBody>
      </p:sp>
      <p:sp>
        <p:nvSpPr>
          <p:cNvPr id="6" name="Marcador de pie de página 5">
            <a:extLst>
              <a:ext uri="{FF2B5EF4-FFF2-40B4-BE49-F238E27FC236}">
                <a16:creationId xmlns:a16="http://schemas.microsoft.com/office/drawing/2014/main" id="{28AA224B-9AA4-9A41-A7BD-EA672FC79C0C}"/>
              </a:ext>
            </a:extLst>
          </p:cNvPr>
          <p:cNvSpPr>
            <a:spLocks noGrp="1"/>
          </p:cNvSpPr>
          <p:nvPr>
            <p:ph type="ftr" sz="quarter" idx="11"/>
          </p:nvPr>
        </p:nvSpPr>
        <p:spPr/>
        <p:txBody>
          <a:bodyPr/>
          <a:lstStyle/>
          <a:p>
            <a:endParaRPr lang="es-CR" dirty="0"/>
          </a:p>
        </p:txBody>
      </p:sp>
      <p:sp>
        <p:nvSpPr>
          <p:cNvPr id="7" name="Marcador de número de diapositiva 6">
            <a:extLst>
              <a:ext uri="{FF2B5EF4-FFF2-40B4-BE49-F238E27FC236}">
                <a16:creationId xmlns:a16="http://schemas.microsoft.com/office/drawing/2014/main" id="{928D4753-5EDA-665C-86A2-D7C3ECCD987C}"/>
              </a:ext>
            </a:extLst>
          </p:cNvPr>
          <p:cNvSpPr>
            <a:spLocks noGrp="1"/>
          </p:cNvSpPr>
          <p:nvPr>
            <p:ph type="sldNum" sz="quarter" idx="12"/>
          </p:nvPr>
        </p:nvSpPr>
        <p:spPr/>
        <p:txBody>
          <a:bodyPr/>
          <a:lstStyle/>
          <a:p>
            <a:fld id="{4015AB67-A2DF-4AFF-AC90-574A9F7408D1}" type="slidenum">
              <a:rPr lang="es-CR" smtClean="0"/>
              <a:t>‹Nº›</a:t>
            </a:fld>
            <a:endParaRPr lang="es-CR" dirty="0"/>
          </a:p>
        </p:txBody>
      </p:sp>
    </p:spTree>
    <p:extLst>
      <p:ext uri="{BB962C8B-B14F-4D97-AF65-F5344CB8AC3E}">
        <p14:creationId xmlns:p14="http://schemas.microsoft.com/office/powerpoint/2010/main" val="36330584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E999D51A-18E4-6E2D-68B7-AA28B7569F5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CR"/>
          </a:p>
        </p:txBody>
      </p:sp>
      <p:sp>
        <p:nvSpPr>
          <p:cNvPr id="3" name="Marcador de texto 2">
            <a:extLst>
              <a:ext uri="{FF2B5EF4-FFF2-40B4-BE49-F238E27FC236}">
                <a16:creationId xmlns:a16="http://schemas.microsoft.com/office/drawing/2014/main" id="{36435BA7-77CF-5EA8-E0DE-C22CAD8D7D9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Marcador de fecha 3">
            <a:extLst>
              <a:ext uri="{FF2B5EF4-FFF2-40B4-BE49-F238E27FC236}">
                <a16:creationId xmlns:a16="http://schemas.microsoft.com/office/drawing/2014/main" id="{080B187F-A123-3FD5-A047-D5E09781A5C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722874-C915-465C-9D23-2B6D09CEAEAA}" type="datetimeFigureOut">
              <a:rPr lang="es-CR" smtClean="0"/>
              <a:t>27/1/2026</a:t>
            </a:fld>
            <a:endParaRPr lang="es-CR" dirty="0"/>
          </a:p>
        </p:txBody>
      </p:sp>
      <p:sp>
        <p:nvSpPr>
          <p:cNvPr id="5" name="Marcador de pie de página 4">
            <a:extLst>
              <a:ext uri="{FF2B5EF4-FFF2-40B4-BE49-F238E27FC236}">
                <a16:creationId xmlns:a16="http://schemas.microsoft.com/office/drawing/2014/main" id="{1A50BE35-B896-0426-CA92-101C90F7184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R" dirty="0"/>
          </a:p>
        </p:txBody>
      </p:sp>
      <p:sp>
        <p:nvSpPr>
          <p:cNvPr id="6" name="Marcador de número de diapositiva 5">
            <a:extLst>
              <a:ext uri="{FF2B5EF4-FFF2-40B4-BE49-F238E27FC236}">
                <a16:creationId xmlns:a16="http://schemas.microsoft.com/office/drawing/2014/main" id="{D2059097-FCBB-A023-0BEC-CA37F45F55E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015AB67-A2DF-4AFF-AC90-574A9F7408D1}" type="slidenum">
              <a:rPr lang="es-CR" smtClean="0"/>
              <a:t>‹Nº›</a:t>
            </a:fld>
            <a:endParaRPr lang="es-CR" dirty="0"/>
          </a:p>
        </p:txBody>
      </p:sp>
    </p:spTree>
    <p:extLst>
      <p:ext uri="{BB962C8B-B14F-4D97-AF65-F5344CB8AC3E}">
        <p14:creationId xmlns:p14="http://schemas.microsoft.com/office/powerpoint/2010/main" val="3092949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chart" Target="../charts/chart1.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5023820A-DF44-17EF-63DC-8EA324315BBF}"/>
              </a:ext>
            </a:extLst>
          </p:cNvPr>
          <p:cNvPicPr>
            <a:picLocks noChangeAspect="1" noChangeArrowheads="1"/>
          </p:cNvPicPr>
          <p:nvPr/>
        </p:nvPicPr>
        <p:blipFill>
          <a:blip r:embed="rId3">
            <a:alphaModFix amt="50000"/>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10" descr="A green and black background with leaves and beans&#10;&#10;Description automatically generated">
            <a:extLst>
              <a:ext uri="{FF2B5EF4-FFF2-40B4-BE49-F238E27FC236}">
                <a16:creationId xmlns:a16="http://schemas.microsoft.com/office/drawing/2014/main" id="{7D1AFD67-C80B-91CB-D1E8-FD603607B14B}"/>
              </a:ext>
            </a:extLst>
          </p:cNvPr>
          <p:cNvPicPr>
            <a:picLocks noChangeAspect="1"/>
          </p:cNvPicPr>
          <p:nvPr/>
        </p:nvPicPr>
        <p:blipFill>
          <a:blip r:embed="rId4"/>
          <a:stretch>
            <a:fillRect/>
          </a:stretch>
        </p:blipFill>
        <p:spPr>
          <a:xfrm>
            <a:off x="0" y="0"/>
            <a:ext cx="12192000" cy="6775252"/>
          </a:xfrm>
          <a:prstGeom prst="rect">
            <a:avLst/>
          </a:prstGeom>
        </p:spPr>
      </p:pic>
      <p:sp>
        <p:nvSpPr>
          <p:cNvPr id="7" name="CuadroTexto 6">
            <a:extLst>
              <a:ext uri="{FF2B5EF4-FFF2-40B4-BE49-F238E27FC236}">
                <a16:creationId xmlns:a16="http://schemas.microsoft.com/office/drawing/2014/main" id="{3071343C-7329-FA2B-6A24-367A0C259788}"/>
              </a:ext>
            </a:extLst>
          </p:cNvPr>
          <p:cNvSpPr txBox="1"/>
          <p:nvPr/>
        </p:nvSpPr>
        <p:spPr>
          <a:xfrm>
            <a:off x="2819329" y="3650098"/>
            <a:ext cx="6005494" cy="1446550"/>
          </a:xfrm>
          <a:prstGeom prst="rect">
            <a:avLst/>
          </a:prstGeom>
          <a:solidFill>
            <a:srgbClr val="648F6C">
              <a:alpha val="80000"/>
            </a:srgbClr>
          </a:solidFill>
        </p:spPr>
        <p:txBody>
          <a:bodyPr wrap="square" lIns="91440" tIns="45720" rIns="91440" bIns="45720" rtlCol="0" anchor="t">
            <a:spAutoFit/>
          </a:bodyPr>
          <a:lstStyle/>
          <a:p>
            <a:pPr marL="0" marR="0" lvl="0" indent="0" algn="ctr" defTabSz="914400" rtl="0" eaLnBrk="1" fontAlgn="auto" latinLnBrk="0" hangingPunct="1">
              <a:lnSpc>
                <a:spcPct val="100000"/>
              </a:lnSpc>
              <a:spcBef>
                <a:spcPts val="100"/>
              </a:spcBef>
              <a:spcAft>
                <a:spcPts val="0"/>
              </a:spcAft>
              <a:buClrTx/>
              <a:buSzTx/>
              <a:buFontTx/>
              <a:buNone/>
              <a:tabLst/>
              <a:defRPr/>
            </a:pPr>
            <a:r>
              <a:rPr lang="es-ES" sz="4400" b="1" spc="-5" dirty="0">
                <a:solidFill>
                  <a:schemeClr val="bg1"/>
                </a:solidFill>
                <a:latin typeface="Calibri"/>
                <a:cs typeface="Calibri"/>
              </a:rPr>
              <a:t>ESTADÍSTICA DE CAFÉ AL 26 DE ENERO 2026</a:t>
            </a:r>
          </a:p>
        </p:txBody>
      </p:sp>
      <p:pic>
        <p:nvPicPr>
          <p:cNvPr id="8" name="Imagen 7" descr="Imagen que contiene Logotipo&#10;&#10;Descripción generada automáticamente">
            <a:extLst>
              <a:ext uri="{FF2B5EF4-FFF2-40B4-BE49-F238E27FC236}">
                <a16:creationId xmlns:a16="http://schemas.microsoft.com/office/drawing/2014/main" id="{37A72502-96E8-7145-F4CC-B9E2410C1A9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bwMode="auto">
          <a:xfrm>
            <a:off x="4131733" y="72658"/>
            <a:ext cx="3928534" cy="3915755"/>
          </a:xfrm>
          <a:prstGeom prst="rect">
            <a:avLst/>
          </a:prstGeom>
          <a:noFill/>
          <a:ln>
            <a:noFill/>
          </a:ln>
        </p:spPr>
      </p:pic>
    </p:spTree>
    <p:extLst>
      <p:ext uri="{BB962C8B-B14F-4D97-AF65-F5344CB8AC3E}">
        <p14:creationId xmlns:p14="http://schemas.microsoft.com/office/powerpoint/2010/main" val="27949512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F6C817-A942-0AC6-ED91-F98C0B98ED5B}"/>
            </a:ext>
          </a:extLst>
        </p:cNvPr>
        <p:cNvGrpSpPr/>
        <p:nvPr/>
      </p:nvGrpSpPr>
      <p:grpSpPr>
        <a:xfrm>
          <a:off x="0" y="0"/>
          <a:ext cx="0" cy="0"/>
          <a:chOff x="0" y="0"/>
          <a:chExt cx="0" cy="0"/>
        </a:xfrm>
      </p:grpSpPr>
      <p:sp>
        <p:nvSpPr>
          <p:cNvPr id="4" name="Rectángulo 3">
            <a:extLst>
              <a:ext uri="{FF2B5EF4-FFF2-40B4-BE49-F238E27FC236}">
                <a16:creationId xmlns:a16="http://schemas.microsoft.com/office/drawing/2014/main" id="{21596834-E550-F336-CA25-37FC15937FB2}"/>
              </a:ext>
            </a:extLst>
          </p:cNvPr>
          <p:cNvSpPr/>
          <p:nvPr/>
        </p:nvSpPr>
        <p:spPr>
          <a:xfrm>
            <a:off x="0" y="6091881"/>
            <a:ext cx="12192001" cy="766119"/>
          </a:xfrm>
          <a:prstGeom prst="rect">
            <a:avLst/>
          </a:prstGeom>
          <a:solidFill>
            <a:srgbClr val="8895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R"/>
          </a:p>
        </p:txBody>
      </p:sp>
      <p:sp>
        <p:nvSpPr>
          <p:cNvPr id="2" name="CuadroTexto 1">
            <a:extLst>
              <a:ext uri="{FF2B5EF4-FFF2-40B4-BE49-F238E27FC236}">
                <a16:creationId xmlns:a16="http://schemas.microsoft.com/office/drawing/2014/main" id="{BCE1ED31-EABB-35A9-47D5-D2E2A53CA28E}"/>
              </a:ext>
            </a:extLst>
          </p:cNvPr>
          <p:cNvSpPr txBox="1"/>
          <p:nvPr/>
        </p:nvSpPr>
        <p:spPr>
          <a:xfrm>
            <a:off x="621712" y="6556420"/>
            <a:ext cx="10948575" cy="307777"/>
          </a:xfrm>
          <a:prstGeom prst="rect">
            <a:avLst/>
          </a:prstGeom>
          <a:noFill/>
        </p:spPr>
        <p:txBody>
          <a:bodyPr wrap="none" rtlCol="0">
            <a:spAutoFit/>
          </a:bodyPr>
          <a:lstStyle>
            <a:defPPr>
              <a:defRPr lang="es-CR"/>
            </a:defPPr>
            <a:lvl1pPr fontAlgn="base">
              <a:defRPr sz="1400">
                <a:solidFill>
                  <a:schemeClr val="bg1"/>
                </a:solidFill>
              </a:defRPr>
            </a:lvl1pPr>
          </a:lstStyle>
          <a:p>
            <a:r>
              <a:rPr lang="es-CR" dirty="0"/>
              <a:t>"Trabajo en equipo: juntos logramos más. Colaboramos con pasión y determinación para alcanzar metas compartidas.”      </a:t>
            </a:r>
            <a:r>
              <a:rPr lang="es-CR" b="1" dirty="0"/>
              <a:t>Comisión de Valores ICAFE</a:t>
            </a:r>
            <a:r>
              <a:rPr lang="es-CR" dirty="0"/>
              <a:t>​</a:t>
            </a:r>
            <a:endParaRPr lang="es-CR" b="1" dirty="0"/>
          </a:p>
        </p:txBody>
      </p:sp>
      <p:sp>
        <p:nvSpPr>
          <p:cNvPr id="5" name="CuadroTexto 4">
            <a:extLst>
              <a:ext uri="{FF2B5EF4-FFF2-40B4-BE49-F238E27FC236}">
                <a16:creationId xmlns:a16="http://schemas.microsoft.com/office/drawing/2014/main" id="{8411A871-7DB1-D6DF-1EF0-3DD8AB30B465}"/>
              </a:ext>
            </a:extLst>
          </p:cNvPr>
          <p:cNvSpPr txBox="1"/>
          <p:nvPr/>
        </p:nvSpPr>
        <p:spPr>
          <a:xfrm>
            <a:off x="0" y="0"/>
            <a:ext cx="7602876" cy="490904"/>
          </a:xfrm>
          <a:prstGeom prst="rect">
            <a:avLst/>
          </a:prstGeom>
          <a:solidFill>
            <a:srgbClr val="499057"/>
          </a:solidFill>
          <a:ln w="44450" cap="rnd">
            <a:noFill/>
          </a:ln>
        </p:spPr>
        <p:txBody>
          <a:bodyPr vert="horz" lIns="91440" tIns="45720" rIns="91440" bIns="45720" rtlCol="0" anchor="ctr" anchorCtr="0">
            <a:noAutofit/>
          </a:bodyPr>
          <a:lstStyle>
            <a:defPPr>
              <a:defRPr lang="es-CR"/>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r>
              <a:rPr lang="es-ES" dirty="0">
                <a:latin typeface="Calibri" panose="020F0502020204030204" pitchFamily="34" charset="0"/>
                <a:cs typeface="Calibri" panose="020F0502020204030204" pitchFamily="34" charset="0"/>
              </a:rPr>
              <a:t>INFORME COMPARATIVO DE CAFÉ EN FRUTA</a:t>
            </a:r>
          </a:p>
        </p:txBody>
      </p:sp>
      <p:sp>
        <p:nvSpPr>
          <p:cNvPr id="6" name="CuadroTexto 5">
            <a:extLst>
              <a:ext uri="{FF2B5EF4-FFF2-40B4-BE49-F238E27FC236}">
                <a16:creationId xmlns:a16="http://schemas.microsoft.com/office/drawing/2014/main" id="{6A5C03EB-7E4F-9ADF-B2E6-AE7D6626F298}"/>
              </a:ext>
            </a:extLst>
          </p:cNvPr>
          <p:cNvSpPr txBox="1"/>
          <p:nvPr/>
        </p:nvSpPr>
        <p:spPr>
          <a:xfrm>
            <a:off x="1097558" y="722720"/>
            <a:ext cx="10223498" cy="729672"/>
          </a:xfrm>
          <a:prstGeom prst="rect">
            <a:avLst/>
          </a:prstGeom>
          <a:solidFill>
            <a:srgbClr val="499057"/>
          </a:solidFill>
          <a:ln w="44450" cap="rnd">
            <a:noFill/>
          </a:ln>
        </p:spPr>
        <p:txBody>
          <a:bodyPr vert="horz" lIns="91440" tIns="45720" rIns="91440" bIns="45720" rtlCol="0" anchor="ctr" anchorCtr="0">
            <a:noAutofit/>
          </a:bodyPr>
          <a:lstStyle>
            <a:defPPr>
              <a:defRPr lang="es-CR"/>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endParaRPr lang="es-ES" sz="1600" dirty="0">
              <a:latin typeface="Calibri" panose="020F0502020204030204" pitchFamily="34" charset="0"/>
              <a:cs typeface="Calibri" panose="020F0502020204030204" pitchFamily="34" charset="0"/>
            </a:endParaRPr>
          </a:p>
          <a:p>
            <a:r>
              <a:rPr lang="es-ES" sz="2000" dirty="0">
                <a:latin typeface="Calibri" panose="020F0502020204030204" pitchFamily="34" charset="0"/>
                <a:cs typeface="Calibri" panose="020F0502020204030204" pitchFamily="34" charset="0"/>
              </a:rPr>
              <a:t>Comportamiento de la cosecha 2025-2026</a:t>
            </a:r>
          </a:p>
          <a:p>
            <a:r>
              <a:rPr lang="es-ES" sz="2000" dirty="0">
                <a:latin typeface="Calibri" panose="020F0502020204030204" pitchFamily="34" charset="0"/>
                <a:cs typeface="Calibri" panose="020F0502020204030204" pitchFamily="34" charset="0"/>
              </a:rPr>
              <a:t>y afluencia de café de las cosechas 2023-2024, 2024-2025 y 2025-2026 (en fanegas)</a:t>
            </a:r>
          </a:p>
          <a:p>
            <a:endParaRPr lang="es-ES" sz="2000" dirty="0">
              <a:latin typeface="Calibri" panose="020F0502020204030204" pitchFamily="34" charset="0"/>
              <a:cs typeface="Calibri" panose="020F0502020204030204" pitchFamily="34" charset="0"/>
            </a:endParaRPr>
          </a:p>
        </p:txBody>
      </p:sp>
      <p:sp>
        <p:nvSpPr>
          <p:cNvPr id="8" name="CuadroTexto 7">
            <a:extLst>
              <a:ext uri="{FF2B5EF4-FFF2-40B4-BE49-F238E27FC236}">
                <a16:creationId xmlns:a16="http://schemas.microsoft.com/office/drawing/2014/main" id="{BE541462-B9DC-E425-92CE-1A56DE1AB071}"/>
              </a:ext>
            </a:extLst>
          </p:cNvPr>
          <p:cNvSpPr txBox="1"/>
          <p:nvPr/>
        </p:nvSpPr>
        <p:spPr>
          <a:xfrm>
            <a:off x="8645238" y="5364345"/>
            <a:ext cx="3546763" cy="337952"/>
          </a:xfrm>
          <a:prstGeom prst="rect">
            <a:avLst/>
          </a:prstGeom>
          <a:solidFill>
            <a:srgbClr val="499057"/>
          </a:solidFill>
          <a:ln w="44450" cap="rnd">
            <a:noFill/>
          </a:ln>
        </p:spPr>
        <p:txBody>
          <a:bodyPr vert="horz" lIns="91440" tIns="45720" rIns="91440" bIns="45720" rtlCol="0" anchor="ctr" anchorCtr="0">
            <a:noAutofit/>
          </a:bodyPr>
          <a:lstStyle>
            <a:defPPr>
              <a:defRPr lang="es-CR"/>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endParaRPr lang="es-ES" sz="1600" dirty="0">
              <a:latin typeface="Calibri" panose="020F0502020204030204" pitchFamily="34" charset="0"/>
              <a:cs typeface="Calibri" panose="020F0502020204030204" pitchFamily="34" charset="0"/>
            </a:endParaRPr>
          </a:p>
          <a:p>
            <a:r>
              <a:rPr lang="es-ES" sz="2000" dirty="0">
                <a:latin typeface="Calibri" panose="020F0502020204030204" pitchFamily="34" charset="0"/>
                <a:cs typeface="Calibri" panose="020F0502020204030204" pitchFamily="34" charset="0"/>
              </a:rPr>
              <a:t>Corte al 26 de Enero 2026</a:t>
            </a:r>
          </a:p>
          <a:p>
            <a:endParaRPr lang="es-ES" sz="2000" dirty="0">
              <a:latin typeface="Calibri" panose="020F0502020204030204" pitchFamily="34" charset="0"/>
              <a:cs typeface="Calibri" panose="020F0502020204030204" pitchFamily="34" charset="0"/>
            </a:endParaRPr>
          </a:p>
        </p:txBody>
      </p:sp>
      <p:grpSp>
        <p:nvGrpSpPr>
          <p:cNvPr id="7" name="Grupo 6">
            <a:extLst>
              <a:ext uri="{FF2B5EF4-FFF2-40B4-BE49-F238E27FC236}">
                <a16:creationId xmlns:a16="http://schemas.microsoft.com/office/drawing/2014/main" id="{689ED4E2-27FA-BB1A-5950-ADB6C99A97A4}"/>
              </a:ext>
            </a:extLst>
          </p:cNvPr>
          <p:cNvGrpSpPr/>
          <p:nvPr/>
        </p:nvGrpSpPr>
        <p:grpSpPr>
          <a:xfrm>
            <a:off x="0" y="5844711"/>
            <a:ext cx="12192001" cy="689688"/>
            <a:chOff x="0" y="5830529"/>
            <a:chExt cx="12192001" cy="731302"/>
          </a:xfrm>
        </p:grpSpPr>
        <p:pic>
          <p:nvPicPr>
            <p:cNvPr id="10" name="Imagen 9">
              <a:extLst>
                <a:ext uri="{FF2B5EF4-FFF2-40B4-BE49-F238E27FC236}">
                  <a16:creationId xmlns:a16="http://schemas.microsoft.com/office/drawing/2014/main" id="{9B419D4C-1A18-7B91-15EE-606871BABB9E}"/>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5830529"/>
              <a:ext cx="12192001" cy="731302"/>
            </a:xfrm>
            <a:prstGeom prst="rect">
              <a:avLst/>
            </a:prstGeom>
          </p:spPr>
        </p:pic>
        <p:pic>
          <p:nvPicPr>
            <p:cNvPr id="11" name="Imagen 10">
              <a:extLst>
                <a:ext uri="{FF2B5EF4-FFF2-40B4-BE49-F238E27FC236}">
                  <a16:creationId xmlns:a16="http://schemas.microsoft.com/office/drawing/2014/main" id="{2176E44C-AA74-74EB-5D19-1F9A88830C36}"/>
                </a:ext>
              </a:extLst>
            </p:cNvPr>
            <p:cNvPicPr>
              <a:picLocks noChangeAspect="1"/>
            </p:cNvPicPr>
            <p:nvPr/>
          </p:nvPicPr>
          <p:blipFill>
            <a:blip r:embed="rId4"/>
            <a:stretch>
              <a:fillRect/>
            </a:stretch>
          </p:blipFill>
          <p:spPr>
            <a:xfrm>
              <a:off x="5653868" y="5879689"/>
              <a:ext cx="1376197" cy="590373"/>
            </a:xfrm>
            <a:prstGeom prst="rect">
              <a:avLst/>
            </a:prstGeom>
          </p:spPr>
        </p:pic>
      </p:grpSp>
      <p:pic>
        <p:nvPicPr>
          <p:cNvPr id="12" name="Imagen 11" descr="Imagen que contiene rueda, dibujo&#10;&#10;Descripción generada automáticamente">
            <a:extLst>
              <a:ext uri="{FF2B5EF4-FFF2-40B4-BE49-F238E27FC236}">
                <a16:creationId xmlns:a16="http://schemas.microsoft.com/office/drawing/2014/main" id="{564A4B16-2EA8-9E7C-7B7A-86CE7EEBBBA0}"/>
              </a:ext>
            </a:extLst>
          </p:cNvPr>
          <p:cNvPicPr>
            <a:picLocks noChangeAspect="1"/>
          </p:cNvPicPr>
          <p:nvPr/>
        </p:nvPicPr>
        <p:blipFill>
          <a:blip r:embed="rId5"/>
          <a:stretch>
            <a:fillRect/>
          </a:stretch>
        </p:blipFill>
        <p:spPr>
          <a:xfrm>
            <a:off x="5170865" y="5949467"/>
            <a:ext cx="1850267" cy="464349"/>
          </a:xfrm>
          <a:prstGeom prst="rect">
            <a:avLst/>
          </a:prstGeom>
        </p:spPr>
      </p:pic>
      <p:pic>
        <p:nvPicPr>
          <p:cNvPr id="13" name="Imagen 12" descr="Gráfico, Gráfico de barras&#10;&#10;El contenido generado por IA puede ser incorrecto.">
            <a:extLst>
              <a:ext uri="{FF2B5EF4-FFF2-40B4-BE49-F238E27FC236}">
                <a16:creationId xmlns:a16="http://schemas.microsoft.com/office/drawing/2014/main" id="{ACC2A5EE-B935-D051-A541-B83ECC8C366B}"/>
              </a:ext>
            </a:extLst>
          </p:cNvPr>
          <p:cNvPicPr>
            <a:picLocks noChangeAspect="1"/>
          </p:cNvPicPr>
          <p:nvPr/>
        </p:nvPicPr>
        <p:blipFill>
          <a:blip r:embed="rId6"/>
          <a:stretch>
            <a:fillRect/>
          </a:stretch>
        </p:blipFill>
        <p:spPr>
          <a:xfrm>
            <a:off x="1097558" y="1486239"/>
            <a:ext cx="10223498" cy="3871910"/>
          </a:xfrm>
          <a:prstGeom prst="rect">
            <a:avLst/>
          </a:prstGeom>
        </p:spPr>
      </p:pic>
    </p:spTree>
    <p:extLst>
      <p:ext uri="{BB962C8B-B14F-4D97-AF65-F5344CB8AC3E}">
        <p14:creationId xmlns:p14="http://schemas.microsoft.com/office/powerpoint/2010/main" val="13520642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A4C295-0F99-DC4B-0766-9B55BC07EF6F}"/>
            </a:ext>
          </a:extLst>
        </p:cNvPr>
        <p:cNvGrpSpPr/>
        <p:nvPr/>
      </p:nvGrpSpPr>
      <p:grpSpPr>
        <a:xfrm>
          <a:off x="0" y="0"/>
          <a:ext cx="0" cy="0"/>
          <a:chOff x="0" y="0"/>
          <a:chExt cx="0" cy="0"/>
        </a:xfrm>
      </p:grpSpPr>
      <p:pic>
        <p:nvPicPr>
          <p:cNvPr id="11" name="Picture 10" descr="A green and black background with leaves and beans&#10;&#10;Description automatically generated">
            <a:extLst>
              <a:ext uri="{FF2B5EF4-FFF2-40B4-BE49-F238E27FC236}">
                <a16:creationId xmlns:a16="http://schemas.microsoft.com/office/drawing/2014/main" id="{15C33156-6157-968D-244F-650A5184862A}"/>
              </a:ext>
            </a:extLst>
          </p:cNvPr>
          <p:cNvPicPr>
            <a:picLocks noChangeAspect="1"/>
          </p:cNvPicPr>
          <p:nvPr/>
        </p:nvPicPr>
        <p:blipFill>
          <a:blip r:embed="rId3"/>
          <a:stretch>
            <a:fillRect/>
          </a:stretch>
        </p:blipFill>
        <p:spPr>
          <a:xfrm>
            <a:off x="0" y="0"/>
            <a:ext cx="12192000" cy="6858000"/>
          </a:xfrm>
          <a:prstGeom prst="rect">
            <a:avLst/>
          </a:prstGeom>
        </p:spPr>
      </p:pic>
      <p:sp>
        <p:nvSpPr>
          <p:cNvPr id="4" name="CuadroTexto 3">
            <a:extLst>
              <a:ext uri="{FF2B5EF4-FFF2-40B4-BE49-F238E27FC236}">
                <a16:creationId xmlns:a16="http://schemas.microsoft.com/office/drawing/2014/main" id="{E3D674BA-DD54-9398-A842-26102599D235}"/>
              </a:ext>
            </a:extLst>
          </p:cNvPr>
          <p:cNvSpPr txBox="1"/>
          <p:nvPr/>
        </p:nvSpPr>
        <p:spPr>
          <a:xfrm>
            <a:off x="0" y="218"/>
            <a:ext cx="7603200" cy="480131"/>
          </a:xfrm>
          <a:prstGeom prst="rect">
            <a:avLst/>
          </a:prstGeom>
          <a:solidFill>
            <a:srgbClr val="499057"/>
          </a:solidFill>
        </p:spPr>
        <p:txBody>
          <a:bodyPr wrap="square" rtlCol="0">
            <a:spAutoFit/>
          </a:bodyPr>
          <a:lstStyle>
            <a:defPPr>
              <a:defRPr lang="es-CR"/>
            </a:defPPr>
            <a:lvl1pPr algn="ctr">
              <a:lnSpc>
                <a:spcPct val="90000"/>
              </a:lnSpc>
              <a:spcBef>
                <a:spcPct val="0"/>
              </a:spcBef>
              <a:defRPr kumimoji="0" sz="2800" b="1" i="0" u="none" strike="noStrike" cap="none" spc="0" normalizeH="0" baseline="0">
                <a:ln>
                  <a:noFill/>
                </a:ln>
                <a:solidFill>
                  <a:prstClr val="white"/>
                </a:solidFill>
                <a:effectLst>
                  <a:outerShdw blurRad="38100" dist="38100" dir="2700000" algn="tl">
                    <a:srgbClr val="000000">
                      <a:alpha val="43137"/>
                    </a:srgbClr>
                  </a:outerShdw>
                </a:effectLst>
                <a:uLnTx/>
                <a:uFillTx/>
                <a:latin typeface="Calibri" panose="020F0502020204030204"/>
                <a:ea typeface="+mj-ea"/>
                <a:cs typeface="+mj-cs"/>
              </a:defRPr>
            </a:lvl1pPr>
          </a:lstStyle>
          <a:p>
            <a:r>
              <a:rPr lang="es-ES" dirty="0">
                <a:solidFill>
                  <a:schemeClr val="bg1"/>
                </a:solidFill>
              </a:rPr>
              <a:t>INFORME COMPARATIVO DE CAFÉ EN FRUTA</a:t>
            </a:r>
          </a:p>
        </p:txBody>
      </p:sp>
      <p:sp>
        <p:nvSpPr>
          <p:cNvPr id="9" name="CuadroTexto 8">
            <a:extLst>
              <a:ext uri="{FF2B5EF4-FFF2-40B4-BE49-F238E27FC236}">
                <a16:creationId xmlns:a16="http://schemas.microsoft.com/office/drawing/2014/main" id="{8579145C-49E3-0CEF-8542-96299EDA1AE4}"/>
              </a:ext>
            </a:extLst>
          </p:cNvPr>
          <p:cNvSpPr txBox="1"/>
          <p:nvPr/>
        </p:nvSpPr>
        <p:spPr>
          <a:xfrm>
            <a:off x="1097558" y="722720"/>
            <a:ext cx="10223498" cy="337952"/>
          </a:xfrm>
          <a:prstGeom prst="rect">
            <a:avLst/>
          </a:prstGeom>
          <a:solidFill>
            <a:srgbClr val="499057"/>
          </a:solidFill>
          <a:ln w="44450" cap="rnd">
            <a:noFill/>
          </a:ln>
        </p:spPr>
        <p:txBody>
          <a:bodyPr vert="horz" lIns="91440" tIns="45720" rIns="91440" bIns="45720" rtlCol="0" anchor="ctr" anchorCtr="0">
            <a:noAutofit/>
          </a:bodyPr>
          <a:lstStyle>
            <a:defPPr>
              <a:defRPr lang="es-CR"/>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endParaRPr lang="es-ES" sz="1600" dirty="0">
              <a:solidFill>
                <a:srgbClr val="FFFFFF"/>
              </a:solidFill>
              <a:latin typeface="Calibri" panose="020F0502020204030204" pitchFamily="34" charset="0"/>
              <a:cs typeface="Calibri" panose="020F0502020204030204" pitchFamily="34" charset="0"/>
            </a:endParaRPr>
          </a:p>
          <a:p>
            <a:r>
              <a:rPr lang="es-ES" sz="2000" dirty="0">
                <a:solidFill>
                  <a:srgbClr val="FFFFFF"/>
                </a:solidFill>
                <a:latin typeface="Calibri" panose="020F0502020204030204" pitchFamily="34" charset="0"/>
                <a:cs typeface="Calibri" panose="020F0502020204030204" pitchFamily="34" charset="0"/>
              </a:rPr>
              <a:t>(EN FANEGAS) A la quincena del 1 al 15 de Enero de cada año</a:t>
            </a:r>
          </a:p>
          <a:p>
            <a:endParaRPr lang="es-ES" sz="2000" dirty="0">
              <a:solidFill>
                <a:srgbClr val="FFFFFF"/>
              </a:solidFill>
              <a:latin typeface="Calibri" panose="020F0502020204030204" pitchFamily="34" charset="0"/>
              <a:cs typeface="Calibri" panose="020F0502020204030204" pitchFamily="34" charset="0"/>
            </a:endParaRPr>
          </a:p>
        </p:txBody>
      </p:sp>
      <p:sp>
        <p:nvSpPr>
          <p:cNvPr id="10" name="CuadroTexto 9">
            <a:extLst>
              <a:ext uri="{FF2B5EF4-FFF2-40B4-BE49-F238E27FC236}">
                <a16:creationId xmlns:a16="http://schemas.microsoft.com/office/drawing/2014/main" id="{9E7255E1-6B42-980D-5C05-1EBB56E41197}"/>
              </a:ext>
            </a:extLst>
          </p:cNvPr>
          <p:cNvSpPr txBox="1"/>
          <p:nvPr/>
        </p:nvSpPr>
        <p:spPr>
          <a:xfrm>
            <a:off x="8645238" y="5364345"/>
            <a:ext cx="3546763" cy="337952"/>
          </a:xfrm>
          <a:prstGeom prst="rect">
            <a:avLst/>
          </a:prstGeom>
          <a:solidFill>
            <a:srgbClr val="499057"/>
          </a:solidFill>
          <a:ln w="44450" cap="rnd">
            <a:noFill/>
          </a:ln>
        </p:spPr>
        <p:txBody>
          <a:bodyPr vert="horz" lIns="91440" tIns="45720" rIns="91440" bIns="45720" rtlCol="0" anchor="ctr" anchorCtr="0">
            <a:noAutofit/>
          </a:bodyPr>
          <a:lstStyle>
            <a:defPPr>
              <a:defRPr lang="es-CR"/>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endParaRPr lang="es-ES" sz="1600" dirty="0">
              <a:latin typeface="Calibri" panose="020F0502020204030204" pitchFamily="34" charset="0"/>
              <a:cs typeface="Calibri" panose="020F0502020204030204" pitchFamily="34" charset="0"/>
            </a:endParaRPr>
          </a:p>
          <a:p>
            <a:r>
              <a:rPr lang="es-ES" sz="2000" dirty="0">
                <a:latin typeface="Calibri" panose="020F0502020204030204" pitchFamily="34" charset="0"/>
                <a:cs typeface="Calibri" panose="020F0502020204030204" pitchFamily="34" charset="0"/>
              </a:rPr>
              <a:t>Corte al 26 de Enero 2026</a:t>
            </a:r>
          </a:p>
          <a:p>
            <a:endParaRPr lang="es-ES" sz="2000" dirty="0">
              <a:latin typeface="Calibri" panose="020F0502020204030204" pitchFamily="34" charset="0"/>
              <a:cs typeface="Calibri" panose="020F0502020204030204" pitchFamily="34" charset="0"/>
            </a:endParaRPr>
          </a:p>
        </p:txBody>
      </p:sp>
      <p:graphicFrame>
        <p:nvGraphicFramePr>
          <p:cNvPr id="3" name="Tabla 2">
            <a:extLst>
              <a:ext uri="{FF2B5EF4-FFF2-40B4-BE49-F238E27FC236}">
                <a16:creationId xmlns:a16="http://schemas.microsoft.com/office/drawing/2014/main" id="{143AD5A5-92D3-52E9-E661-BACC54E1F66A}"/>
              </a:ext>
            </a:extLst>
          </p:cNvPr>
          <p:cNvGraphicFramePr>
            <a:graphicFrameLocks noGrp="1"/>
          </p:cNvGraphicFramePr>
          <p:nvPr>
            <p:extLst>
              <p:ext uri="{D42A27DB-BD31-4B8C-83A1-F6EECF244321}">
                <p14:modId xmlns:p14="http://schemas.microsoft.com/office/powerpoint/2010/main" val="2057982319"/>
              </p:ext>
            </p:extLst>
          </p:nvPr>
        </p:nvGraphicFramePr>
        <p:xfrm>
          <a:off x="1097558" y="1289903"/>
          <a:ext cx="10223498" cy="3792855"/>
        </p:xfrm>
        <a:graphic>
          <a:graphicData uri="http://schemas.openxmlformats.org/drawingml/2006/table">
            <a:tbl>
              <a:tblPr/>
              <a:tblGrid>
                <a:gridCol w="1946182">
                  <a:extLst>
                    <a:ext uri="{9D8B030D-6E8A-4147-A177-3AD203B41FA5}">
                      <a16:colId xmlns:a16="http://schemas.microsoft.com/office/drawing/2014/main" val="3252265505"/>
                    </a:ext>
                  </a:extLst>
                </a:gridCol>
                <a:gridCol w="1214853">
                  <a:extLst>
                    <a:ext uri="{9D8B030D-6E8A-4147-A177-3AD203B41FA5}">
                      <a16:colId xmlns:a16="http://schemas.microsoft.com/office/drawing/2014/main" val="2570770564"/>
                    </a:ext>
                  </a:extLst>
                </a:gridCol>
                <a:gridCol w="970069">
                  <a:extLst>
                    <a:ext uri="{9D8B030D-6E8A-4147-A177-3AD203B41FA5}">
                      <a16:colId xmlns:a16="http://schemas.microsoft.com/office/drawing/2014/main" val="282008372"/>
                    </a:ext>
                  </a:extLst>
                </a:gridCol>
                <a:gridCol w="1027487">
                  <a:extLst>
                    <a:ext uri="{9D8B030D-6E8A-4147-A177-3AD203B41FA5}">
                      <a16:colId xmlns:a16="http://schemas.microsoft.com/office/drawing/2014/main" val="2519009807"/>
                    </a:ext>
                  </a:extLst>
                </a:gridCol>
                <a:gridCol w="1027487">
                  <a:extLst>
                    <a:ext uri="{9D8B030D-6E8A-4147-A177-3AD203B41FA5}">
                      <a16:colId xmlns:a16="http://schemas.microsoft.com/office/drawing/2014/main" val="1161008574"/>
                    </a:ext>
                  </a:extLst>
                </a:gridCol>
                <a:gridCol w="1024465">
                  <a:extLst>
                    <a:ext uri="{9D8B030D-6E8A-4147-A177-3AD203B41FA5}">
                      <a16:colId xmlns:a16="http://schemas.microsoft.com/office/drawing/2014/main" val="2121327623"/>
                    </a:ext>
                  </a:extLst>
                </a:gridCol>
                <a:gridCol w="961003">
                  <a:extLst>
                    <a:ext uri="{9D8B030D-6E8A-4147-A177-3AD203B41FA5}">
                      <a16:colId xmlns:a16="http://schemas.microsoft.com/office/drawing/2014/main" val="1955518471"/>
                    </a:ext>
                  </a:extLst>
                </a:gridCol>
                <a:gridCol w="1027487">
                  <a:extLst>
                    <a:ext uri="{9D8B030D-6E8A-4147-A177-3AD203B41FA5}">
                      <a16:colId xmlns:a16="http://schemas.microsoft.com/office/drawing/2014/main" val="206957144"/>
                    </a:ext>
                  </a:extLst>
                </a:gridCol>
                <a:gridCol w="1024465">
                  <a:extLst>
                    <a:ext uri="{9D8B030D-6E8A-4147-A177-3AD203B41FA5}">
                      <a16:colId xmlns:a16="http://schemas.microsoft.com/office/drawing/2014/main" val="282427562"/>
                    </a:ext>
                  </a:extLst>
                </a:gridCol>
              </a:tblGrid>
              <a:tr h="200025">
                <a:tc rowSpan="3">
                  <a:txBody>
                    <a:bodyPr/>
                    <a:lstStyle/>
                    <a:p>
                      <a:pPr algn="ctr" fontAlgn="ctr">
                        <a:buNone/>
                      </a:pPr>
                      <a:r>
                        <a:rPr lang="es-CR" sz="1200" b="0" i="0" u="none" strike="noStrike">
                          <a:effectLst/>
                          <a:latin typeface="Calibri" panose="020F0502020204030204" pitchFamily="34" charset="0"/>
                        </a:rPr>
                        <a:t>ZONAS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4">
                  <a:txBody>
                    <a:bodyPr/>
                    <a:lstStyle/>
                    <a:p>
                      <a:pPr algn="ctr" fontAlgn="b">
                        <a:buNone/>
                      </a:pPr>
                      <a:r>
                        <a:rPr lang="es-CR" sz="1200" b="1" i="0" u="none" strike="noStrike">
                          <a:effectLst/>
                          <a:latin typeface="Calibri" panose="020F0502020204030204" pitchFamily="34" charset="0"/>
                        </a:rPr>
                        <a:t>Cosecha 2024-2025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hMerge="1">
                  <a:txBody>
                    <a:bodyPr/>
                    <a:lstStyle/>
                    <a:p>
                      <a:endParaRPr lang="es-CR"/>
                    </a:p>
                  </a:txBody>
                  <a:tcPr/>
                </a:tc>
                <a:tc hMerge="1">
                  <a:txBody>
                    <a:bodyPr/>
                    <a:lstStyle/>
                    <a:p>
                      <a:endParaRPr lang="es-CR"/>
                    </a:p>
                  </a:txBody>
                  <a:tcPr/>
                </a:tc>
                <a:tc gridSpan="4">
                  <a:txBody>
                    <a:bodyPr/>
                    <a:lstStyle/>
                    <a:p>
                      <a:pPr algn="ctr" fontAlgn="b">
                        <a:buNone/>
                      </a:pPr>
                      <a:r>
                        <a:rPr lang="es-CR" sz="1200" b="1" i="0" u="none" strike="noStrike">
                          <a:effectLst/>
                          <a:latin typeface="Calibri" panose="020F0502020204030204" pitchFamily="34" charset="0"/>
                        </a:rPr>
                        <a:t>Cosecha 2025-2026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hMerge="1">
                  <a:txBody>
                    <a:bodyPr/>
                    <a:lstStyle/>
                    <a:p>
                      <a:endParaRPr lang="es-CR"/>
                    </a:p>
                  </a:txBody>
                  <a:tcPr/>
                </a:tc>
                <a:tc hMerge="1">
                  <a:txBody>
                    <a:bodyPr/>
                    <a:lstStyle/>
                    <a:p>
                      <a:endParaRPr lang="es-CR"/>
                    </a:p>
                  </a:txBody>
                  <a:tcPr/>
                </a:tc>
                <a:extLst>
                  <a:ext uri="{0D108BD9-81ED-4DB2-BD59-A6C34878D82A}">
                    <a16:rowId xmlns:a16="http://schemas.microsoft.com/office/drawing/2014/main" val="3566288126"/>
                  </a:ext>
                </a:extLst>
              </a:tr>
              <a:tr h="200025">
                <a:tc vMerge="1">
                  <a:txBody>
                    <a:bodyPr/>
                    <a:lstStyle/>
                    <a:p>
                      <a:endParaRPr lang="es-CR"/>
                    </a:p>
                  </a:txBody>
                  <a:tcPr/>
                </a:tc>
                <a:tc gridSpan="4">
                  <a:txBody>
                    <a:bodyPr/>
                    <a:lstStyle/>
                    <a:p>
                      <a:pPr algn="ctr" fontAlgn="b">
                        <a:buNone/>
                      </a:pPr>
                      <a:r>
                        <a:rPr lang="es-CR" sz="1200" b="0" i="0" u="none" strike="noStrike">
                          <a:effectLst/>
                          <a:latin typeface="Calibri" panose="020F0502020204030204" pitchFamily="34" charset="0"/>
                        </a:rPr>
                        <a:t>Quincena del 01/01/25 al 15/01/25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hMerge="1">
                  <a:txBody>
                    <a:bodyPr/>
                    <a:lstStyle/>
                    <a:p>
                      <a:endParaRPr lang="es-CR"/>
                    </a:p>
                  </a:txBody>
                  <a:tcPr/>
                </a:tc>
                <a:tc hMerge="1">
                  <a:txBody>
                    <a:bodyPr/>
                    <a:lstStyle/>
                    <a:p>
                      <a:endParaRPr lang="es-CR"/>
                    </a:p>
                  </a:txBody>
                  <a:tcPr/>
                </a:tc>
                <a:tc gridSpan="4">
                  <a:txBody>
                    <a:bodyPr/>
                    <a:lstStyle/>
                    <a:p>
                      <a:pPr algn="ctr" fontAlgn="b">
                        <a:buNone/>
                      </a:pPr>
                      <a:r>
                        <a:rPr lang="es-CR" sz="1200" b="0" i="0" u="none" strike="noStrike">
                          <a:effectLst/>
                          <a:latin typeface="Calibri" panose="020F0502020204030204" pitchFamily="34" charset="0"/>
                        </a:rPr>
                        <a:t>Quincena del 01/01/26 al 15/01/26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hMerge="1">
                  <a:txBody>
                    <a:bodyPr/>
                    <a:lstStyle/>
                    <a:p>
                      <a:endParaRPr lang="es-CR"/>
                    </a:p>
                  </a:txBody>
                  <a:tcPr/>
                </a:tc>
                <a:tc hMerge="1">
                  <a:txBody>
                    <a:bodyPr/>
                    <a:lstStyle/>
                    <a:p>
                      <a:endParaRPr lang="es-CR"/>
                    </a:p>
                  </a:txBody>
                  <a:tcPr/>
                </a:tc>
                <a:extLst>
                  <a:ext uri="{0D108BD9-81ED-4DB2-BD59-A6C34878D82A}">
                    <a16:rowId xmlns:a16="http://schemas.microsoft.com/office/drawing/2014/main" val="48218196"/>
                  </a:ext>
                </a:extLst>
              </a:tr>
              <a:tr h="600075">
                <a:tc vMerge="1">
                  <a:txBody>
                    <a:bodyPr/>
                    <a:lstStyle/>
                    <a:p>
                      <a:endParaRPr lang="es-CR"/>
                    </a:p>
                  </a:txBody>
                  <a:tcPr/>
                </a:tc>
                <a:tc>
                  <a:txBody>
                    <a:bodyPr/>
                    <a:lstStyle/>
                    <a:p>
                      <a:pPr algn="ctr" fontAlgn="ctr">
                        <a:buNone/>
                      </a:pPr>
                      <a:r>
                        <a:rPr lang="es-CR" sz="1200" b="0" i="0" u="none" strike="noStrike">
                          <a:effectLst/>
                          <a:latin typeface="Calibri" panose="020F0502020204030204" pitchFamily="34" charset="0"/>
                        </a:rPr>
                        <a:t>Producción  Definitiva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s-CR" sz="1200" b="0" i="0" u="none" strike="noStrike">
                          <a:solidFill>
                            <a:srgbClr val="0000FF"/>
                          </a:solidFill>
                          <a:effectLst/>
                          <a:latin typeface="Calibri" panose="020F0502020204030204" pitchFamily="34" charset="0"/>
                        </a:rPr>
                        <a:t>Acumulado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s-CR" sz="1200" b="0" i="0" u="none" strike="noStrike">
                          <a:effectLst/>
                          <a:latin typeface="Calibri" panose="020F0502020204030204" pitchFamily="34" charset="0"/>
                        </a:rPr>
                        <a:t>Grado de avance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s-CR" sz="1200" b="0" i="0" u="none" strike="noStrike">
                          <a:solidFill>
                            <a:srgbClr val="0000FF"/>
                          </a:solidFill>
                          <a:effectLst/>
                          <a:latin typeface="Calibri" panose="020F0502020204030204" pitchFamily="34" charset="0"/>
                        </a:rPr>
                        <a:t>Informado en la quincena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s-CR" sz="1200" b="0" i="0" u="none" strike="noStrike">
                          <a:effectLst/>
                          <a:latin typeface="Calibri" panose="020F0502020204030204" pitchFamily="34" charset="0"/>
                        </a:rPr>
                        <a:t>Producción Estimada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s-CR" sz="1200" b="0" i="0" u="none" strike="noStrike">
                          <a:solidFill>
                            <a:srgbClr val="0000FF"/>
                          </a:solidFill>
                          <a:effectLst/>
                          <a:latin typeface="Calibri" panose="020F0502020204030204" pitchFamily="34" charset="0"/>
                        </a:rPr>
                        <a:t>Acumulado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buNone/>
                      </a:pPr>
                      <a:r>
                        <a:rPr lang="es-CR" sz="1200" b="0" i="0" u="none" strike="noStrike">
                          <a:solidFill>
                            <a:srgbClr val="000000"/>
                          </a:solidFill>
                          <a:effectLst/>
                          <a:latin typeface="Calibri" panose="020F0502020204030204" pitchFamily="34" charset="0"/>
                        </a:rPr>
                        <a:t>% alcanzado según Estimación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s-CR" sz="1200" b="0" i="0" u="none" strike="noStrike">
                          <a:solidFill>
                            <a:srgbClr val="0000FF"/>
                          </a:solidFill>
                          <a:effectLst/>
                          <a:latin typeface="Calibri" panose="020F0502020204030204" pitchFamily="34" charset="0"/>
                        </a:rPr>
                        <a:t>Informado en la quincena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557025793"/>
                  </a:ext>
                </a:extLst>
              </a:tr>
              <a:tr h="200025">
                <a:tc>
                  <a:txBody>
                    <a:bodyPr/>
                    <a:lstStyle/>
                    <a:p>
                      <a:pPr algn="l" fontAlgn="b">
                        <a:buNone/>
                      </a:pPr>
                      <a:r>
                        <a:rPr lang="es-CR" sz="1200" b="0" i="0" u="none" strike="noStrike">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l" fontAlgn="b">
                        <a:buNone/>
                      </a:pPr>
                      <a:r>
                        <a:rPr lang="es-CR" sz="1200" b="0" i="0" u="none" strike="noStrike">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buNone/>
                      </a:pPr>
                      <a:r>
                        <a:rPr lang="es-CR" sz="1200" b="0" i="0" u="none" strike="noStrike">
                          <a:solidFill>
                            <a:srgbClr val="0000FF"/>
                          </a:solidFill>
                          <a:effectLst/>
                          <a:latin typeface="Calibri" panose="020F0502020204030204" pitchFamily="34" charset="0"/>
                        </a:rPr>
                        <a:t> </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buNone/>
                      </a:pPr>
                      <a:r>
                        <a:rPr lang="es-CR" sz="1200" b="0" i="0" u="none" strike="noStrike">
                          <a:effectLst/>
                          <a:latin typeface="Calibri" panose="020F0502020204030204" pitchFamily="34" charset="0"/>
                        </a:rPr>
                        <a:t> </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buNone/>
                      </a:pPr>
                      <a:r>
                        <a:rPr lang="es-CR" sz="1200" b="0" i="0" u="none" strike="noStrike">
                          <a:solidFill>
                            <a:srgbClr val="0000FF"/>
                          </a:solidFill>
                          <a:effectLst/>
                          <a:latin typeface="Calibri" panose="020F0502020204030204" pitchFamily="34" charset="0"/>
                        </a:rPr>
                        <a:t> </a:t>
                      </a:r>
                    </a:p>
                  </a:txBody>
                  <a:tcPr marL="9525" marR="9525" marT="9525"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l" fontAlgn="b">
                        <a:buNone/>
                      </a:pPr>
                      <a:r>
                        <a:rPr lang="es-CR" sz="1200" b="0" i="0" u="none" strike="noStrike">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buNone/>
                      </a:pPr>
                      <a:r>
                        <a:rPr lang="es-CR" sz="1200" b="0" i="0" u="none" strike="noStrike">
                          <a:solidFill>
                            <a:srgbClr val="0000FF"/>
                          </a:solidFill>
                          <a:effectLst/>
                          <a:latin typeface="Calibri" panose="020F0502020204030204" pitchFamily="34" charset="0"/>
                        </a:rPr>
                        <a:t> </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buNone/>
                      </a:pPr>
                      <a:r>
                        <a:rPr lang="es-CR" sz="1200" b="0" i="0" u="none" strike="noStrike">
                          <a:effectLst/>
                          <a:latin typeface="Calibri" panose="020F0502020204030204" pitchFamily="34" charset="0"/>
                        </a:rPr>
                        <a:t> </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buNone/>
                      </a:pPr>
                      <a:r>
                        <a:rPr lang="es-CR" sz="1200" b="0" i="0" u="none" strike="noStrike">
                          <a:solidFill>
                            <a:srgbClr val="0000FF"/>
                          </a:solidFill>
                          <a:effectLst/>
                          <a:latin typeface="Calibri" panose="020F0502020204030204" pitchFamily="34" charset="0"/>
                        </a:rPr>
                        <a:t> </a:t>
                      </a:r>
                    </a:p>
                  </a:txBody>
                  <a:tcPr marL="9525" marR="9525" marT="9525"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3244117834"/>
                  </a:ext>
                </a:extLst>
              </a:tr>
              <a:tr h="200025">
                <a:tc>
                  <a:txBody>
                    <a:bodyPr/>
                    <a:lstStyle/>
                    <a:p>
                      <a:pPr algn="ctr" fontAlgn="b">
                        <a:buNone/>
                      </a:pPr>
                      <a:r>
                        <a:rPr lang="es-CR" sz="1200" b="0" i="0" u="none" strike="noStrike">
                          <a:effectLst/>
                          <a:latin typeface="Calibri" panose="020F0502020204030204" pitchFamily="34" charset="0"/>
                        </a:rPr>
                        <a:t>COTO BRUS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162,075</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143,147</a:t>
                      </a:r>
                    </a:p>
                  </a:txBody>
                  <a:tcPr marL="9525" marR="9525" marT="9525" marB="0" anchor="b">
                    <a:lnL>
                      <a:noFill/>
                    </a:lnL>
                    <a:lnR>
                      <a:noFill/>
                    </a:lnR>
                    <a:lnT>
                      <a:noFill/>
                    </a:lnT>
                    <a:lnB>
                      <a:noFill/>
                    </a:lnB>
                    <a:noFill/>
                  </a:tcPr>
                </a:tc>
                <a:tc>
                  <a:txBody>
                    <a:bodyPr/>
                    <a:lstStyle/>
                    <a:p>
                      <a:pPr algn="ctr" fontAlgn="b">
                        <a:buNone/>
                      </a:pPr>
                      <a:r>
                        <a:rPr lang="es-CR" sz="1200" b="0" i="0" u="none" strike="noStrike">
                          <a:effectLst/>
                          <a:latin typeface="Calibri" panose="020F0502020204030204" pitchFamily="34" charset="0"/>
                        </a:rPr>
                        <a:t>88.32</a:t>
                      </a:r>
                    </a:p>
                  </a:txBody>
                  <a:tcPr marL="9525" marR="9525" marT="9525" marB="0" anchor="b">
                    <a:lnL>
                      <a:noFill/>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4,139</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200" b="0" i="0" u="none" strike="noStrike">
                          <a:effectLst/>
                          <a:latin typeface="Calibri" panose="020F0502020204030204" pitchFamily="34" charset="0"/>
                        </a:rPr>
                        <a:t>187,708</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150,773</a:t>
                      </a:r>
                    </a:p>
                  </a:txBody>
                  <a:tcPr marL="9525" marR="9525" marT="9525" marB="0" anchor="b">
                    <a:lnL>
                      <a:noFill/>
                    </a:lnL>
                    <a:lnR>
                      <a:noFill/>
                    </a:lnR>
                    <a:lnT>
                      <a:noFill/>
                    </a:lnT>
                    <a:lnB>
                      <a:noFill/>
                    </a:lnB>
                    <a:noFill/>
                  </a:tcPr>
                </a:tc>
                <a:tc>
                  <a:txBody>
                    <a:bodyPr/>
                    <a:lstStyle/>
                    <a:p>
                      <a:pPr algn="ctr" fontAlgn="b">
                        <a:buNone/>
                      </a:pPr>
                      <a:r>
                        <a:rPr lang="es-CR" sz="1200" b="0" i="0" u="none" strike="noStrike">
                          <a:effectLst/>
                          <a:latin typeface="Calibri" panose="020F0502020204030204" pitchFamily="34" charset="0"/>
                        </a:rPr>
                        <a:t>80.32</a:t>
                      </a:r>
                    </a:p>
                  </a:txBody>
                  <a:tcPr marL="9525" marR="9525" marT="9525" marB="0" anchor="b">
                    <a:lnL>
                      <a:noFill/>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9,242</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4233748830"/>
                  </a:ext>
                </a:extLst>
              </a:tr>
              <a:tr h="200025">
                <a:tc>
                  <a:txBody>
                    <a:bodyPr/>
                    <a:lstStyle/>
                    <a:p>
                      <a:pPr algn="ctr" fontAlgn="b">
                        <a:buNone/>
                      </a:pPr>
                      <a:r>
                        <a:rPr lang="es-CR" sz="1200" b="0" i="0" u="none" strike="noStrike">
                          <a:effectLst/>
                          <a:latin typeface="Calibri" panose="020F0502020204030204" pitchFamily="34" charset="0"/>
                        </a:rPr>
                        <a:t>LOS SANTOS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806,474</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318,391</a:t>
                      </a:r>
                    </a:p>
                  </a:txBody>
                  <a:tcPr marL="9525" marR="9525" marT="9525" marB="0" anchor="b">
                    <a:lnL>
                      <a:noFill/>
                    </a:lnL>
                    <a:lnR>
                      <a:noFill/>
                    </a:lnR>
                    <a:lnT>
                      <a:noFill/>
                    </a:lnT>
                    <a:lnB>
                      <a:noFill/>
                    </a:lnB>
                    <a:noFill/>
                  </a:tcPr>
                </a:tc>
                <a:tc>
                  <a:txBody>
                    <a:bodyPr/>
                    <a:lstStyle/>
                    <a:p>
                      <a:pPr algn="ctr" fontAlgn="b">
                        <a:buNone/>
                      </a:pPr>
                      <a:r>
                        <a:rPr lang="es-CR" sz="1200" b="0" i="0" u="none" strike="noStrike">
                          <a:effectLst/>
                          <a:latin typeface="Calibri" panose="020F0502020204030204" pitchFamily="34" charset="0"/>
                        </a:rPr>
                        <a:t>39.48</a:t>
                      </a:r>
                    </a:p>
                  </a:txBody>
                  <a:tcPr marL="9525" marR="9525" marT="9525" marB="0" anchor="b">
                    <a:lnL>
                      <a:noFill/>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109,281</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200" b="0" i="0" u="none" strike="noStrike">
                          <a:effectLst/>
                          <a:latin typeface="Calibri" panose="020F0502020204030204" pitchFamily="34" charset="0"/>
                        </a:rPr>
                        <a:t>632,883</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330,740</a:t>
                      </a:r>
                    </a:p>
                  </a:txBody>
                  <a:tcPr marL="9525" marR="9525" marT="9525" marB="0" anchor="b">
                    <a:lnL>
                      <a:noFill/>
                    </a:lnL>
                    <a:lnR>
                      <a:noFill/>
                    </a:lnR>
                    <a:lnT>
                      <a:noFill/>
                    </a:lnT>
                    <a:lnB>
                      <a:noFill/>
                    </a:lnB>
                    <a:noFill/>
                  </a:tcPr>
                </a:tc>
                <a:tc>
                  <a:txBody>
                    <a:bodyPr/>
                    <a:lstStyle/>
                    <a:p>
                      <a:pPr algn="ctr" fontAlgn="b">
                        <a:buNone/>
                      </a:pPr>
                      <a:r>
                        <a:rPr lang="es-CR" sz="1200" b="0" i="0" u="none" strike="noStrike">
                          <a:effectLst/>
                          <a:latin typeface="Calibri" panose="020F0502020204030204" pitchFamily="34" charset="0"/>
                        </a:rPr>
                        <a:t>52.26</a:t>
                      </a:r>
                    </a:p>
                  </a:txBody>
                  <a:tcPr marL="9525" marR="9525" marT="9525" marB="0" anchor="b">
                    <a:lnL>
                      <a:noFill/>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105,176</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3016255999"/>
                  </a:ext>
                </a:extLst>
              </a:tr>
              <a:tr h="200025">
                <a:tc>
                  <a:txBody>
                    <a:bodyPr/>
                    <a:lstStyle/>
                    <a:p>
                      <a:pPr algn="ctr" fontAlgn="b">
                        <a:buNone/>
                      </a:pPr>
                      <a:r>
                        <a:rPr lang="es-CR" sz="1200" b="0" i="0" u="none" strike="noStrike">
                          <a:effectLst/>
                          <a:latin typeface="Calibri" panose="020F0502020204030204" pitchFamily="34" charset="0"/>
                        </a:rPr>
                        <a:t>PEREZ ZELEDON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224,059</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177,688</a:t>
                      </a:r>
                    </a:p>
                  </a:txBody>
                  <a:tcPr marL="9525" marR="9525" marT="9525" marB="0" anchor="b">
                    <a:lnL>
                      <a:noFill/>
                    </a:lnL>
                    <a:lnR>
                      <a:noFill/>
                    </a:lnR>
                    <a:lnT>
                      <a:noFill/>
                    </a:lnT>
                    <a:lnB>
                      <a:noFill/>
                    </a:lnB>
                    <a:noFill/>
                  </a:tcPr>
                </a:tc>
                <a:tc>
                  <a:txBody>
                    <a:bodyPr/>
                    <a:lstStyle/>
                    <a:p>
                      <a:pPr algn="ctr" fontAlgn="b">
                        <a:buNone/>
                      </a:pPr>
                      <a:r>
                        <a:rPr lang="es-CR" sz="1200" b="0" i="0" u="none" strike="noStrike">
                          <a:effectLst/>
                          <a:latin typeface="Calibri" panose="020F0502020204030204" pitchFamily="34" charset="0"/>
                        </a:rPr>
                        <a:t>79.30</a:t>
                      </a:r>
                    </a:p>
                  </a:txBody>
                  <a:tcPr marL="9525" marR="9525" marT="9525" marB="0" anchor="b">
                    <a:lnL>
                      <a:noFill/>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18,607</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200" b="0" i="0" u="none" strike="noStrike">
                          <a:effectLst/>
                          <a:latin typeface="Calibri" panose="020F0502020204030204" pitchFamily="34" charset="0"/>
                        </a:rPr>
                        <a:t>236,071</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176,762</a:t>
                      </a:r>
                    </a:p>
                  </a:txBody>
                  <a:tcPr marL="9525" marR="9525" marT="9525" marB="0" anchor="b">
                    <a:lnL>
                      <a:noFill/>
                    </a:lnL>
                    <a:lnR>
                      <a:noFill/>
                    </a:lnR>
                    <a:lnT>
                      <a:noFill/>
                    </a:lnT>
                    <a:lnB>
                      <a:noFill/>
                    </a:lnB>
                    <a:noFill/>
                  </a:tcPr>
                </a:tc>
                <a:tc>
                  <a:txBody>
                    <a:bodyPr/>
                    <a:lstStyle/>
                    <a:p>
                      <a:pPr algn="ctr" fontAlgn="b">
                        <a:buNone/>
                      </a:pPr>
                      <a:r>
                        <a:rPr lang="es-CR" sz="1200" b="0" i="0" u="none" strike="noStrike">
                          <a:effectLst/>
                          <a:latin typeface="Calibri" panose="020F0502020204030204" pitchFamily="34" charset="0"/>
                        </a:rPr>
                        <a:t>74.88</a:t>
                      </a:r>
                    </a:p>
                  </a:txBody>
                  <a:tcPr marL="9525" marR="9525" marT="9525" marB="0" anchor="b">
                    <a:lnL>
                      <a:noFill/>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17,157</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2470637566"/>
                  </a:ext>
                </a:extLst>
              </a:tr>
              <a:tr h="200025">
                <a:tc>
                  <a:txBody>
                    <a:bodyPr/>
                    <a:lstStyle/>
                    <a:p>
                      <a:pPr algn="ctr" fontAlgn="b">
                        <a:buNone/>
                      </a:pPr>
                      <a:r>
                        <a:rPr lang="es-CR" sz="1200" b="0" i="0" u="none" strike="noStrike">
                          <a:effectLst/>
                          <a:latin typeface="Calibri" panose="020F0502020204030204" pitchFamily="34" charset="0"/>
                        </a:rPr>
                        <a:t>TURRIALBA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99,238</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68,320</a:t>
                      </a:r>
                    </a:p>
                  </a:txBody>
                  <a:tcPr marL="9525" marR="9525" marT="9525" marB="0" anchor="b">
                    <a:lnL>
                      <a:noFill/>
                    </a:lnL>
                    <a:lnR>
                      <a:noFill/>
                    </a:lnR>
                    <a:lnT>
                      <a:noFill/>
                    </a:lnT>
                    <a:lnB>
                      <a:noFill/>
                    </a:lnB>
                    <a:noFill/>
                  </a:tcPr>
                </a:tc>
                <a:tc>
                  <a:txBody>
                    <a:bodyPr/>
                    <a:lstStyle/>
                    <a:p>
                      <a:pPr algn="ctr" fontAlgn="b">
                        <a:buNone/>
                      </a:pPr>
                      <a:r>
                        <a:rPr lang="es-CR" sz="1200" b="0" i="0" u="none" strike="noStrike">
                          <a:effectLst/>
                          <a:latin typeface="Calibri" panose="020F0502020204030204" pitchFamily="34" charset="0"/>
                        </a:rPr>
                        <a:t>68.84</a:t>
                      </a:r>
                    </a:p>
                  </a:txBody>
                  <a:tcPr marL="9525" marR="9525" marT="9525" marB="0" anchor="b">
                    <a:lnL>
                      <a:noFill/>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6,939</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200" b="0" i="0" u="none" strike="noStrike">
                          <a:effectLst/>
                          <a:latin typeface="Calibri" panose="020F0502020204030204" pitchFamily="34" charset="0"/>
                        </a:rPr>
                        <a:t>73,523</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46,296</a:t>
                      </a:r>
                    </a:p>
                  </a:txBody>
                  <a:tcPr marL="9525" marR="9525" marT="9525" marB="0" anchor="b">
                    <a:lnL>
                      <a:noFill/>
                    </a:lnL>
                    <a:lnR>
                      <a:noFill/>
                    </a:lnR>
                    <a:lnT>
                      <a:noFill/>
                    </a:lnT>
                    <a:lnB>
                      <a:noFill/>
                    </a:lnB>
                    <a:noFill/>
                  </a:tcPr>
                </a:tc>
                <a:tc>
                  <a:txBody>
                    <a:bodyPr/>
                    <a:lstStyle/>
                    <a:p>
                      <a:pPr algn="ctr" fontAlgn="b">
                        <a:buNone/>
                      </a:pPr>
                      <a:r>
                        <a:rPr lang="es-CR" sz="1200" b="0" i="0" u="none" strike="noStrike">
                          <a:effectLst/>
                          <a:latin typeface="Calibri" panose="020F0502020204030204" pitchFamily="34" charset="0"/>
                        </a:rPr>
                        <a:t>62.97</a:t>
                      </a:r>
                    </a:p>
                  </a:txBody>
                  <a:tcPr marL="9525" marR="9525" marT="9525" marB="0" anchor="b">
                    <a:lnL>
                      <a:noFill/>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2,459</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2281855581"/>
                  </a:ext>
                </a:extLst>
              </a:tr>
              <a:tr h="200025">
                <a:tc>
                  <a:txBody>
                    <a:bodyPr/>
                    <a:lstStyle/>
                    <a:p>
                      <a:pPr algn="ctr" fontAlgn="b">
                        <a:buNone/>
                      </a:pPr>
                      <a:r>
                        <a:rPr lang="es-CR" sz="1200" b="0" i="0" u="none" strike="noStrike">
                          <a:effectLst/>
                          <a:latin typeface="Calibri" panose="020F0502020204030204" pitchFamily="34" charset="0"/>
                        </a:rPr>
                        <a:t>VALLE CENTRAL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240,908</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164,648</a:t>
                      </a:r>
                    </a:p>
                  </a:txBody>
                  <a:tcPr marL="9525" marR="9525" marT="9525" marB="0" anchor="b">
                    <a:lnL>
                      <a:noFill/>
                    </a:lnL>
                    <a:lnR>
                      <a:noFill/>
                    </a:lnR>
                    <a:lnT>
                      <a:noFill/>
                    </a:lnT>
                    <a:lnB>
                      <a:noFill/>
                    </a:lnB>
                    <a:noFill/>
                  </a:tcPr>
                </a:tc>
                <a:tc>
                  <a:txBody>
                    <a:bodyPr/>
                    <a:lstStyle/>
                    <a:p>
                      <a:pPr algn="ctr" fontAlgn="b">
                        <a:buNone/>
                      </a:pPr>
                      <a:r>
                        <a:rPr lang="es-CR" sz="1200" b="0" i="0" u="none" strike="noStrike">
                          <a:effectLst/>
                          <a:latin typeface="Calibri" panose="020F0502020204030204" pitchFamily="34" charset="0"/>
                        </a:rPr>
                        <a:t>68.35</a:t>
                      </a:r>
                    </a:p>
                  </a:txBody>
                  <a:tcPr marL="9525" marR="9525" marT="9525" marB="0" anchor="b">
                    <a:lnL>
                      <a:noFill/>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40,374</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200" b="0" i="0" u="none" strike="noStrike">
                          <a:effectLst/>
                          <a:latin typeface="Calibri" panose="020F0502020204030204" pitchFamily="34" charset="0"/>
                        </a:rPr>
                        <a:t>258,793</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172,134</a:t>
                      </a:r>
                    </a:p>
                  </a:txBody>
                  <a:tcPr marL="9525" marR="9525" marT="9525" marB="0" anchor="b">
                    <a:lnL>
                      <a:noFill/>
                    </a:lnL>
                    <a:lnR>
                      <a:noFill/>
                    </a:lnR>
                    <a:lnT>
                      <a:noFill/>
                    </a:lnT>
                    <a:lnB>
                      <a:noFill/>
                    </a:lnB>
                    <a:noFill/>
                  </a:tcPr>
                </a:tc>
                <a:tc>
                  <a:txBody>
                    <a:bodyPr/>
                    <a:lstStyle/>
                    <a:p>
                      <a:pPr algn="ctr" fontAlgn="b">
                        <a:buNone/>
                      </a:pPr>
                      <a:r>
                        <a:rPr lang="es-CR" sz="1200" b="0" i="0" u="none" strike="noStrike">
                          <a:effectLst/>
                          <a:latin typeface="Calibri" panose="020F0502020204030204" pitchFamily="34" charset="0"/>
                        </a:rPr>
                        <a:t>66.51</a:t>
                      </a:r>
                    </a:p>
                  </a:txBody>
                  <a:tcPr marL="9525" marR="9525" marT="9525" marB="0" anchor="b">
                    <a:lnL>
                      <a:noFill/>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44,227</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1179958111"/>
                  </a:ext>
                </a:extLst>
              </a:tr>
              <a:tr h="200025">
                <a:tc>
                  <a:txBody>
                    <a:bodyPr/>
                    <a:lstStyle/>
                    <a:p>
                      <a:pPr algn="ctr" fontAlgn="b">
                        <a:buNone/>
                      </a:pPr>
                      <a:r>
                        <a:rPr lang="es-CR" sz="1200" b="0" i="0" u="none" strike="noStrike">
                          <a:effectLst/>
                          <a:latin typeface="Calibri" panose="020F0502020204030204" pitchFamily="34" charset="0"/>
                        </a:rPr>
                        <a:t>VALLE OCCIDENTAL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267,012</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177,890</a:t>
                      </a:r>
                    </a:p>
                  </a:txBody>
                  <a:tcPr marL="9525" marR="9525" marT="9525" marB="0" anchor="b">
                    <a:lnL>
                      <a:noFill/>
                    </a:lnL>
                    <a:lnR>
                      <a:noFill/>
                    </a:lnR>
                    <a:lnT>
                      <a:noFill/>
                    </a:lnT>
                    <a:lnB>
                      <a:noFill/>
                    </a:lnB>
                    <a:noFill/>
                  </a:tcPr>
                </a:tc>
                <a:tc>
                  <a:txBody>
                    <a:bodyPr/>
                    <a:lstStyle/>
                    <a:p>
                      <a:pPr algn="ctr" fontAlgn="b">
                        <a:buNone/>
                      </a:pPr>
                      <a:r>
                        <a:rPr lang="es-CR" sz="1200" b="0" i="0" u="none" strike="noStrike">
                          <a:effectLst/>
                          <a:latin typeface="Calibri" panose="020F0502020204030204" pitchFamily="34" charset="0"/>
                        </a:rPr>
                        <a:t>66.62</a:t>
                      </a:r>
                    </a:p>
                  </a:txBody>
                  <a:tcPr marL="9525" marR="9525" marT="9525" marB="0" anchor="b">
                    <a:lnL>
                      <a:noFill/>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51,009</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200" b="0" i="0" u="none" strike="noStrike">
                          <a:effectLst/>
                          <a:latin typeface="Calibri" panose="020F0502020204030204" pitchFamily="34" charset="0"/>
                        </a:rPr>
                        <a:t>356,217</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200,530</a:t>
                      </a:r>
                    </a:p>
                  </a:txBody>
                  <a:tcPr marL="9525" marR="9525" marT="9525" marB="0" anchor="b">
                    <a:lnL>
                      <a:noFill/>
                    </a:lnL>
                    <a:lnR>
                      <a:noFill/>
                    </a:lnR>
                    <a:lnT>
                      <a:noFill/>
                    </a:lnT>
                    <a:lnB>
                      <a:noFill/>
                    </a:lnB>
                    <a:noFill/>
                  </a:tcPr>
                </a:tc>
                <a:tc>
                  <a:txBody>
                    <a:bodyPr/>
                    <a:lstStyle/>
                    <a:p>
                      <a:pPr algn="ctr" fontAlgn="b">
                        <a:buNone/>
                      </a:pPr>
                      <a:r>
                        <a:rPr lang="es-CR" sz="1200" b="0" i="0" u="none" strike="noStrike">
                          <a:effectLst/>
                          <a:latin typeface="Calibri" panose="020F0502020204030204" pitchFamily="34" charset="0"/>
                        </a:rPr>
                        <a:t>56.29</a:t>
                      </a:r>
                    </a:p>
                  </a:txBody>
                  <a:tcPr marL="9525" marR="9525" marT="9525" marB="0" anchor="b">
                    <a:lnL>
                      <a:noFill/>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56,765</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380676704"/>
                  </a:ext>
                </a:extLst>
              </a:tr>
              <a:tr h="200025">
                <a:tc>
                  <a:txBody>
                    <a:bodyPr/>
                    <a:lstStyle/>
                    <a:p>
                      <a:pPr algn="ctr" fontAlgn="b">
                        <a:buNone/>
                      </a:pPr>
                      <a:r>
                        <a:rPr lang="es-CR" sz="1200" b="0" i="0" u="none" strike="noStrike">
                          <a:effectLst/>
                          <a:latin typeface="Calibri" panose="020F0502020204030204" pitchFamily="34" charset="0"/>
                        </a:rPr>
                        <a:t>ZONA NORTE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12,862</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9,401</a:t>
                      </a:r>
                    </a:p>
                  </a:txBody>
                  <a:tcPr marL="9525" marR="9525" marT="9525" marB="0" anchor="b">
                    <a:lnL>
                      <a:noFill/>
                    </a:lnL>
                    <a:lnR>
                      <a:noFill/>
                    </a:lnR>
                    <a:lnT>
                      <a:noFill/>
                    </a:lnT>
                    <a:lnB>
                      <a:noFill/>
                    </a:lnB>
                    <a:noFill/>
                  </a:tcPr>
                </a:tc>
                <a:tc>
                  <a:txBody>
                    <a:bodyPr/>
                    <a:lstStyle/>
                    <a:p>
                      <a:pPr algn="ctr" fontAlgn="b">
                        <a:buNone/>
                      </a:pPr>
                      <a:r>
                        <a:rPr lang="es-CR" sz="1200" b="0" i="0" u="none" strike="noStrike">
                          <a:effectLst/>
                          <a:latin typeface="Calibri" panose="020F0502020204030204" pitchFamily="34" charset="0"/>
                        </a:rPr>
                        <a:t>73.09</a:t>
                      </a:r>
                    </a:p>
                  </a:txBody>
                  <a:tcPr marL="9525" marR="9525" marT="9525" marB="0" anchor="b">
                    <a:lnL>
                      <a:noFill/>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2,281</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200" b="0" i="0" u="none" strike="noStrike">
                          <a:effectLst/>
                          <a:latin typeface="Calibri" panose="020F0502020204030204" pitchFamily="34" charset="0"/>
                        </a:rPr>
                        <a:t>18,757</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10,091</a:t>
                      </a:r>
                    </a:p>
                  </a:txBody>
                  <a:tcPr marL="9525" marR="9525" marT="9525" marB="0" anchor="b">
                    <a:lnL>
                      <a:noFill/>
                    </a:lnL>
                    <a:lnR>
                      <a:noFill/>
                    </a:lnR>
                    <a:lnT>
                      <a:noFill/>
                    </a:lnT>
                    <a:lnB>
                      <a:noFill/>
                    </a:lnB>
                    <a:noFill/>
                  </a:tcPr>
                </a:tc>
                <a:tc>
                  <a:txBody>
                    <a:bodyPr/>
                    <a:lstStyle/>
                    <a:p>
                      <a:pPr algn="ctr" fontAlgn="b">
                        <a:buNone/>
                      </a:pPr>
                      <a:r>
                        <a:rPr lang="es-CR" sz="1200" b="0" i="0" u="none" strike="noStrike">
                          <a:effectLst/>
                          <a:latin typeface="Calibri" panose="020F0502020204030204" pitchFamily="34" charset="0"/>
                        </a:rPr>
                        <a:t>53.80</a:t>
                      </a:r>
                    </a:p>
                  </a:txBody>
                  <a:tcPr marL="9525" marR="9525" marT="9525" marB="0" anchor="b">
                    <a:lnL>
                      <a:noFill/>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2,174</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2978742669"/>
                  </a:ext>
                </a:extLst>
              </a:tr>
              <a:tr h="200025">
                <a:tc>
                  <a:txBody>
                    <a:bodyPr/>
                    <a:lstStyle/>
                    <a:p>
                      <a:pPr algn="l" fontAlgn="b">
                        <a:buNone/>
                      </a:pPr>
                      <a:r>
                        <a:rPr lang="es-CR" sz="1200" b="0" i="0" u="none" strike="noStrike">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l" fontAlgn="b">
                        <a:buNone/>
                      </a:pPr>
                      <a:r>
                        <a:rPr lang="es-CR" sz="1200" b="0" i="0" u="none" strike="noStrike">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200" b="0" i="0" u="none" strike="noStrike">
                        <a:solidFill>
                          <a:srgbClr val="0000FF"/>
                        </a:solidFill>
                        <a:effectLst/>
                        <a:latin typeface="Calibri" panose="020F0502020204030204" pitchFamily="34"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200" b="0" i="0" u="none" strike="noStrike">
                        <a:effectLst/>
                        <a:latin typeface="Calibri" panose="020F0502020204030204" pitchFamily="34"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200" b="0" i="0" u="none" strike="noStrike">
                        <a:solidFill>
                          <a:srgbClr val="0000FF"/>
                        </a:solidFill>
                        <a:effectLst/>
                        <a:latin typeface="Calibri" panose="020F0502020204030204" pitchFamily="34" charset="0"/>
                      </a:endParaRPr>
                    </a:p>
                  </a:txBody>
                  <a:tcPr marL="9525" marR="9525" marT="9525"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l" fontAlgn="b">
                        <a:buNone/>
                      </a:pPr>
                      <a:r>
                        <a:rPr lang="es-CR" sz="1200" b="0" i="0" u="none" strike="noStrike">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200" b="0" i="0" u="none" strike="noStrike">
                        <a:solidFill>
                          <a:srgbClr val="0000FF"/>
                        </a:solidFill>
                        <a:effectLst/>
                        <a:latin typeface="Calibri" panose="020F0502020204030204" pitchFamily="34"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200" b="0" i="0" u="none" strike="noStrike">
                        <a:effectLst/>
                        <a:latin typeface="Calibri" panose="020F0502020204030204" pitchFamily="34"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buNone/>
                      </a:pPr>
                      <a:r>
                        <a:rPr lang="es-CR" sz="1200" b="0" i="0" u="none" strike="noStrike">
                          <a:solidFill>
                            <a:srgbClr val="0000FF"/>
                          </a:solidFill>
                          <a:effectLst/>
                          <a:latin typeface="Calibri" panose="020F0502020204030204" pitchFamily="34" charset="0"/>
                        </a:rPr>
                        <a:t> </a:t>
                      </a:r>
                    </a:p>
                  </a:txBody>
                  <a:tcPr marL="9525" marR="9525" marT="9525"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490201116"/>
                  </a:ext>
                </a:extLst>
              </a:tr>
              <a:tr h="200025">
                <a:tc>
                  <a:txBody>
                    <a:bodyPr/>
                    <a:lstStyle/>
                    <a:p>
                      <a:pPr algn="ctr" fontAlgn="b">
                        <a:buNone/>
                      </a:pPr>
                      <a:r>
                        <a:rPr lang="es-CR" sz="1200" b="0" i="0" u="none" strike="noStrike">
                          <a:effectLst/>
                          <a:latin typeface="Calibri" panose="020F0502020204030204" pitchFamily="34" charset="0"/>
                        </a:rPr>
                        <a:t>TOTAL</a:t>
                      </a:r>
                    </a:p>
                  </a:txBody>
                  <a:tcPr marL="9525" marR="9525" marT="9525"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200" b="0" i="0" u="none" strike="noStrike">
                          <a:effectLst/>
                          <a:latin typeface="Calibri" panose="020F0502020204030204" pitchFamily="34" charset="0"/>
                        </a:rPr>
                        <a:t>1,812,628</a:t>
                      </a: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200" b="0" i="0" u="none" strike="noStrike">
                          <a:solidFill>
                            <a:srgbClr val="0000FF"/>
                          </a:solidFill>
                          <a:effectLst/>
                          <a:latin typeface="Calibri" panose="020F0502020204030204" pitchFamily="34" charset="0"/>
                        </a:rPr>
                        <a:t>1,059,486</a:t>
                      </a: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200" b="0" i="0" u="none" strike="noStrike">
                          <a:effectLst/>
                          <a:latin typeface="Calibri" panose="020F0502020204030204" pitchFamily="34" charset="0"/>
                        </a:rPr>
                        <a:t>58.45</a:t>
                      </a: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200" b="0" i="0" u="none" strike="noStrike">
                          <a:solidFill>
                            <a:srgbClr val="0000FF"/>
                          </a:solidFill>
                          <a:effectLst/>
                          <a:latin typeface="Calibri" panose="020F0502020204030204" pitchFamily="34" charset="0"/>
                        </a:rPr>
                        <a:t>232,629</a:t>
                      </a:r>
                    </a:p>
                  </a:txBody>
                  <a:tcPr marL="9525" marR="9525" marT="9525"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200" b="0" i="0" u="none" strike="noStrike">
                          <a:effectLst/>
                          <a:latin typeface="Calibri" panose="020F0502020204030204" pitchFamily="34" charset="0"/>
                        </a:rPr>
                        <a:t>1,763,951</a:t>
                      </a:r>
                    </a:p>
                  </a:txBody>
                  <a:tcPr marL="9525" marR="9525" marT="9525"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200" b="0" i="0" u="none" strike="noStrike">
                          <a:solidFill>
                            <a:srgbClr val="0000FF"/>
                          </a:solidFill>
                          <a:effectLst/>
                          <a:latin typeface="Calibri" panose="020F0502020204030204" pitchFamily="34" charset="0"/>
                        </a:rPr>
                        <a:t>1,087,326</a:t>
                      </a: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200" b="0" i="0" u="none" strike="noStrike">
                          <a:effectLst/>
                          <a:latin typeface="Calibri" panose="020F0502020204030204" pitchFamily="34" charset="0"/>
                        </a:rPr>
                        <a:t>61.64</a:t>
                      </a: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200" b="0" i="0" u="none" strike="noStrike">
                          <a:solidFill>
                            <a:srgbClr val="0000FF"/>
                          </a:solidFill>
                          <a:effectLst/>
                          <a:latin typeface="Calibri" panose="020F0502020204030204" pitchFamily="34" charset="0"/>
                        </a:rPr>
                        <a:t>237,200</a:t>
                      </a:r>
                    </a:p>
                  </a:txBody>
                  <a:tcPr marL="9525" marR="9525" marT="9525"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569943076"/>
                  </a:ext>
                </a:extLst>
              </a:tr>
              <a:tr h="200025">
                <a:tc>
                  <a:txBody>
                    <a:bodyPr/>
                    <a:lstStyle/>
                    <a:p>
                      <a:pPr algn="l" fontAlgn="b">
                        <a:buNone/>
                      </a:pPr>
                      <a:endParaRPr lang="es-CR" sz="1200" b="0" i="0" u="none" strike="noStrike">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200" b="0" i="0" u="none" strike="noStrike">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200" b="0" i="0" u="none" strike="noStrike">
                        <a:solidFill>
                          <a:srgbClr val="0000FF"/>
                        </a:solidFill>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200" b="0" i="0" u="none" strike="noStrike">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200" b="0" i="0" u="none" strike="noStrike">
                        <a:solidFill>
                          <a:srgbClr val="0000FF"/>
                        </a:solidFill>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200" b="0" i="0" u="none" strike="noStrike">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200" b="0" i="0" u="none" strike="noStrike">
                        <a:solidFill>
                          <a:srgbClr val="0000FF"/>
                        </a:solidFill>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200" b="0" i="0" u="none" strike="noStrike">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200" b="0" i="0" u="none" strike="noStrike">
                        <a:solidFill>
                          <a:srgbClr val="0000FF"/>
                        </a:solidFill>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98025446"/>
                  </a:ext>
                </a:extLst>
              </a:tr>
              <a:tr h="190500">
                <a:tc gridSpan="9">
                  <a:txBody>
                    <a:bodyPr/>
                    <a:lstStyle/>
                    <a:p>
                      <a:pPr algn="l" fontAlgn="t">
                        <a:buNone/>
                      </a:pPr>
                      <a:r>
                        <a:rPr lang="es-ES" sz="1200" b="0" i="0" u="none" strike="noStrike">
                          <a:effectLst/>
                          <a:latin typeface="Calibri" panose="020F0502020204030204" pitchFamily="34" charset="0"/>
                        </a:rPr>
                        <a:t>Comparativo entre las cosechas 2024-2025 y la 2025-2026, se presenta la información por cada una de las zonas.</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extLst>
                  <a:ext uri="{0D108BD9-81ED-4DB2-BD59-A6C34878D82A}">
                    <a16:rowId xmlns:a16="http://schemas.microsoft.com/office/drawing/2014/main" val="2027473194"/>
                  </a:ext>
                </a:extLst>
              </a:tr>
              <a:tr h="200025">
                <a:tc gridSpan="9">
                  <a:txBody>
                    <a:bodyPr/>
                    <a:lstStyle/>
                    <a:p>
                      <a:pPr algn="l" fontAlgn="t">
                        <a:buNone/>
                      </a:pPr>
                      <a:r>
                        <a:rPr lang="es-ES" sz="1200" b="0" i="0" u="none" strike="noStrike">
                          <a:effectLst/>
                          <a:latin typeface="Calibri" panose="020F0502020204030204" pitchFamily="34" charset="0"/>
                        </a:rPr>
                        <a:t>La producción estimada de la cosecha 2025-2026 es la establecida por el CICAFE en su segunda estimación con nómina completa.</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extLst>
                  <a:ext uri="{0D108BD9-81ED-4DB2-BD59-A6C34878D82A}">
                    <a16:rowId xmlns:a16="http://schemas.microsoft.com/office/drawing/2014/main" val="3389184223"/>
                  </a:ext>
                </a:extLst>
              </a:tr>
              <a:tr h="200025">
                <a:tc gridSpan="9">
                  <a:txBody>
                    <a:bodyPr/>
                    <a:lstStyle/>
                    <a:p>
                      <a:pPr algn="l" fontAlgn="t">
                        <a:buNone/>
                      </a:pPr>
                      <a:r>
                        <a:rPr lang="es-ES" sz="1200" b="0" i="0" u="none" strike="noStrike" dirty="0">
                          <a:effectLst/>
                          <a:latin typeface="Calibri" panose="020F0502020204030204" pitchFamily="34" charset="0"/>
                        </a:rPr>
                        <a:t>La cosecha 2024-2025 corresponde a la producción definitiva.</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extLst>
                  <a:ext uri="{0D108BD9-81ED-4DB2-BD59-A6C34878D82A}">
                    <a16:rowId xmlns:a16="http://schemas.microsoft.com/office/drawing/2014/main" val="2997026721"/>
                  </a:ext>
                </a:extLst>
              </a:tr>
            </a:tbl>
          </a:graphicData>
        </a:graphic>
      </p:graphicFrame>
    </p:spTree>
    <p:extLst>
      <p:ext uri="{BB962C8B-B14F-4D97-AF65-F5344CB8AC3E}">
        <p14:creationId xmlns:p14="http://schemas.microsoft.com/office/powerpoint/2010/main" val="20135047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0FB729-570D-6227-61CD-4F61F8C55886}"/>
            </a:ext>
          </a:extLst>
        </p:cNvPr>
        <p:cNvGrpSpPr/>
        <p:nvPr/>
      </p:nvGrpSpPr>
      <p:grpSpPr>
        <a:xfrm>
          <a:off x="0" y="0"/>
          <a:ext cx="0" cy="0"/>
          <a:chOff x="0" y="0"/>
          <a:chExt cx="0" cy="0"/>
        </a:xfrm>
      </p:grpSpPr>
      <p:pic>
        <p:nvPicPr>
          <p:cNvPr id="11" name="Picture 10" descr="A green and black background with leaves and beans&#10;&#10;Description automatically generated">
            <a:extLst>
              <a:ext uri="{FF2B5EF4-FFF2-40B4-BE49-F238E27FC236}">
                <a16:creationId xmlns:a16="http://schemas.microsoft.com/office/drawing/2014/main" id="{39A630A6-330E-1108-85D6-8C692126D60E}"/>
              </a:ext>
            </a:extLst>
          </p:cNvPr>
          <p:cNvPicPr>
            <a:picLocks noChangeAspect="1"/>
          </p:cNvPicPr>
          <p:nvPr/>
        </p:nvPicPr>
        <p:blipFill>
          <a:blip r:embed="rId3"/>
          <a:stretch>
            <a:fillRect/>
          </a:stretch>
        </p:blipFill>
        <p:spPr>
          <a:xfrm>
            <a:off x="0" y="-3737"/>
            <a:ext cx="12192000" cy="6858000"/>
          </a:xfrm>
          <a:prstGeom prst="rect">
            <a:avLst/>
          </a:prstGeom>
        </p:spPr>
      </p:pic>
      <p:sp>
        <p:nvSpPr>
          <p:cNvPr id="2" name="Título 1">
            <a:extLst>
              <a:ext uri="{FF2B5EF4-FFF2-40B4-BE49-F238E27FC236}">
                <a16:creationId xmlns:a16="http://schemas.microsoft.com/office/drawing/2014/main" id="{A82AB05F-6454-A447-7BCA-7F1E5EC737CE}"/>
              </a:ext>
            </a:extLst>
          </p:cNvPr>
          <p:cNvSpPr txBox="1">
            <a:spLocks/>
          </p:cNvSpPr>
          <p:nvPr/>
        </p:nvSpPr>
        <p:spPr>
          <a:xfrm>
            <a:off x="1120386" y="689964"/>
            <a:ext cx="9823469" cy="337952"/>
          </a:xfrm>
          <a:prstGeom prst="rect">
            <a:avLst/>
          </a:prstGeom>
          <a:solidFill>
            <a:srgbClr val="499057"/>
          </a:solidFill>
          <a:ln w="44450" cap="rnd">
            <a:noFill/>
          </a:ln>
        </p:spPr>
        <p:txBody>
          <a:bodyPr vert="horz" lIns="91440" tIns="45720" rIns="91440" bIns="45720" rtlCol="0" anchor="ctr" anchorCtr="0">
            <a:noAutofit/>
          </a:bodyPr>
          <a:lstStyle>
            <a:defPPr>
              <a:defRPr lang="es-ES_tradnl"/>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r>
              <a:rPr lang="es-ES" dirty="0">
                <a:latin typeface="Calibri" panose="020F0502020204030204" pitchFamily="34" charset="0"/>
                <a:cs typeface="Calibri" panose="020F0502020204030204" pitchFamily="34" charset="0"/>
              </a:rPr>
              <a:t>COSECHA</a:t>
            </a:r>
            <a:r>
              <a:rPr lang="es-ES" sz="2000" dirty="0">
                <a:latin typeface="Calibri" panose="020F0502020204030204" pitchFamily="34" charset="0"/>
                <a:cs typeface="Calibri" panose="020F0502020204030204" pitchFamily="34" charset="0"/>
              </a:rPr>
              <a:t> 2025/2026   (EN Ud.46 KILOGRAMOS)   </a:t>
            </a:r>
          </a:p>
        </p:txBody>
      </p:sp>
      <p:sp>
        <p:nvSpPr>
          <p:cNvPr id="3" name="Título 1">
            <a:extLst>
              <a:ext uri="{FF2B5EF4-FFF2-40B4-BE49-F238E27FC236}">
                <a16:creationId xmlns:a16="http://schemas.microsoft.com/office/drawing/2014/main" id="{844E946B-731D-2944-BB91-C2E6ABE84B93}"/>
              </a:ext>
            </a:extLst>
          </p:cNvPr>
          <p:cNvSpPr txBox="1">
            <a:spLocks/>
          </p:cNvSpPr>
          <p:nvPr/>
        </p:nvSpPr>
        <p:spPr>
          <a:xfrm>
            <a:off x="8547237" y="5392768"/>
            <a:ext cx="3644763" cy="364718"/>
          </a:xfrm>
          <a:prstGeom prst="rect">
            <a:avLst/>
          </a:prstGeom>
          <a:solidFill>
            <a:srgbClr val="499057"/>
          </a:solidFill>
          <a:ln w="44450" cap="rnd">
            <a:noFill/>
          </a:ln>
        </p:spPr>
        <p:txBody>
          <a:bodyPr vert="horz" lIns="91440" tIns="45720" rIns="91440" bIns="45720" rtlCol="0" anchor="ctr" anchorCtr="0">
            <a:noAutofit/>
          </a:bodyPr>
          <a:lstStyle>
            <a:defPPr>
              <a:defRPr lang="es-ES_tradnl"/>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r>
              <a:rPr lang="es-ES" sz="2000" dirty="0">
                <a:latin typeface="Calibri" panose="020F0502020204030204" pitchFamily="34" charset="0"/>
                <a:cs typeface="Calibri" panose="020F0502020204030204" pitchFamily="34" charset="0"/>
              </a:rPr>
              <a:t>Corte al 26 de Enero 2026</a:t>
            </a:r>
          </a:p>
        </p:txBody>
      </p:sp>
      <p:sp>
        <p:nvSpPr>
          <p:cNvPr id="8" name="CuadroTexto 7">
            <a:extLst>
              <a:ext uri="{FF2B5EF4-FFF2-40B4-BE49-F238E27FC236}">
                <a16:creationId xmlns:a16="http://schemas.microsoft.com/office/drawing/2014/main" id="{2A96E8E0-0B9E-CA8C-1FDD-5F5667331354}"/>
              </a:ext>
            </a:extLst>
          </p:cNvPr>
          <p:cNvSpPr txBox="1"/>
          <p:nvPr/>
        </p:nvSpPr>
        <p:spPr>
          <a:xfrm>
            <a:off x="0" y="218"/>
            <a:ext cx="7603200" cy="480131"/>
          </a:xfrm>
          <a:prstGeom prst="rect">
            <a:avLst/>
          </a:prstGeom>
          <a:solidFill>
            <a:srgbClr val="499057"/>
          </a:solidFill>
        </p:spPr>
        <p:txBody>
          <a:bodyPr wrap="square" rtlCol="0">
            <a:spAutoFit/>
          </a:bodyPr>
          <a:lstStyle>
            <a:defPPr>
              <a:defRPr lang="es-CR"/>
            </a:defPPr>
            <a:lvl1pPr algn="ctr">
              <a:lnSpc>
                <a:spcPct val="90000"/>
              </a:lnSpc>
              <a:spcBef>
                <a:spcPct val="0"/>
              </a:spcBef>
              <a:defRPr kumimoji="0" sz="2800" b="1" i="0" u="none" strike="noStrike" cap="none" spc="0" normalizeH="0" baseline="0">
                <a:ln>
                  <a:noFill/>
                </a:ln>
                <a:solidFill>
                  <a:prstClr val="white"/>
                </a:solidFill>
                <a:effectLst>
                  <a:outerShdw blurRad="38100" dist="38100" dir="2700000" algn="tl">
                    <a:srgbClr val="000000">
                      <a:alpha val="43137"/>
                    </a:srgbClr>
                  </a:outerShdw>
                </a:effectLst>
                <a:uLnTx/>
                <a:uFillTx/>
                <a:latin typeface="Calibri" panose="020F0502020204030204"/>
                <a:ea typeface="+mj-ea"/>
                <a:cs typeface="+mj-cs"/>
              </a:defRPr>
            </a:lvl1pPr>
          </a:lstStyle>
          <a:p>
            <a:r>
              <a:rPr lang="es-ES" dirty="0">
                <a:solidFill>
                  <a:schemeClr val="bg1"/>
                </a:solidFill>
              </a:rPr>
              <a:t>COMERCIALIZACIÓN</a:t>
            </a:r>
          </a:p>
        </p:txBody>
      </p:sp>
      <p:graphicFrame>
        <p:nvGraphicFramePr>
          <p:cNvPr id="5" name="Tabla 4">
            <a:extLst>
              <a:ext uri="{FF2B5EF4-FFF2-40B4-BE49-F238E27FC236}">
                <a16:creationId xmlns:a16="http://schemas.microsoft.com/office/drawing/2014/main" id="{1654867D-28A1-029F-5CB3-6893B782945B}"/>
              </a:ext>
            </a:extLst>
          </p:cNvPr>
          <p:cNvGraphicFramePr>
            <a:graphicFrameLocks noGrp="1"/>
          </p:cNvGraphicFramePr>
          <p:nvPr>
            <p:extLst>
              <p:ext uri="{D42A27DB-BD31-4B8C-83A1-F6EECF244321}">
                <p14:modId xmlns:p14="http://schemas.microsoft.com/office/powerpoint/2010/main" val="4008715807"/>
              </p:ext>
            </p:extLst>
          </p:nvPr>
        </p:nvGraphicFramePr>
        <p:xfrm>
          <a:off x="1120386" y="1237531"/>
          <a:ext cx="9823469" cy="3946943"/>
        </p:xfrm>
        <a:graphic>
          <a:graphicData uri="http://schemas.openxmlformats.org/drawingml/2006/table">
            <a:tbl>
              <a:tblPr/>
              <a:tblGrid>
                <a:gridCol w="3001940">
                  <a:extLst>
                    <a:ext uri="{9D8B030D-6E8A-4147-A177-3AD203B41FA5}">
                      <a16:colId xmlns:a16="http://schemas.microsoft.com/office/drawing/2014/main" val="3441721928"/>
                    </a:ext>
                  </a:extLst>
                </a:gridCol>
                <a:gridCol w="1576895">
                  <a:extLst>
                    <a:ext uri="{9D8B030D-6E8A-4147-A177-3AD203B41FA5}">
                      <a16:colId xmlns:a16="http://schemas.microsoft.com/office/drawing/2014/main" val="1390027393"/>
                    </a:ext>
                  </a:extLst>
                </a:gridCol>
                <a:gridCol w="1243995">
                  <a:extLst>
                    <a:ext uri="{9D8B030D-6E8A-4147-A177-3AD203B41FA5}">
                      <a16:colId xmlns:a16="http://schemas.microsoft.com/office/drawing/2014/main" val="2758385900"/>
                    </a:ext>
                  </a:extLst>
                </a:gridCol>
                <a:gridCol w="1427966">
                  <a:extLst>
                    <a:ext uri="{9D8B030D-6E8A-4147-A177-3AD203B41FA5}">
                      <a16:colId xmlns:a16="http://schemas.microsoft.com/office/drawing/2014/main" val="1580534746"/>
                    </a:ext>
                  </a:extLst>
                </a:gridCol>
                <a:gridCol w="1357881">
                  <a:extLst>
                    <a:ext uri="{9D8B030D-6E8A-4147-A177-3AD203B41FA5}">
                      <a16:colId xmlns:a16="http://schemas.microsoft.com/office/drawing/2014/main" val="495600566"/>
                    </a:ext>
                  </a:extLst>
                </a:gridCol>
                <a:gridCol w="1214792">
                  <a:extLst>
                    <a:ext uri="{9D8B030D-6E8A-4147-A177-3AD203B41FA5}">
                      <a16:colId xmlns:a16="http://schemas.microsoft.com/office/drawing/2014/main" val="3460125067"/>
                    </a:ext>
                  </a:extLst>
                </a:gridCol>
              </a:tblGrid>
              <a:tr h="666411">
                <a:tc>
                  <a:txBody>
                    <a:bodyPr/>
                    <a:lstStyle/>
                    <a:p>
                      <a:pPr algn="ctr" fontAlgn="ctr">
                        <a:buNone/>
                      </a:pPr>
                      <a:r>
                        <a:rPr lang="es-CR" sz="1500" b="1" i="0" u="none" strike="noStrike">
                          <a:effectLst/>
                          <a:latin typeface="Calibri Light" panose="020F0302020204030204" pitchFamily="34" charset="0"/>
                        </a:rPr>
                        <a:t>Mercado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da-DK" sz="1500" b="1" i="0" u="none" strike="noStrike">
                          <a:effectLst/>
                          <a:latin typeface="Calibri Light" panose="020F0302020204030204" pitchFamily="34" charset="0"/>
                        </a:rPr>
                        <a:t>Vendido en Ud. de 46 kg.</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2">
                  <a:txBody>
                    <a:bodyPr/>
                    <a:lstStyle/>
                    <a:p>
                      <a:pPr algn="ctr" fontAlgn="ctr">
                        <a:buNone/>
                      </a:pPr>
                      <a:r>
                        <a:rPr lang="es-CR" sz="1500" b="1" i="0" u="none" strike="noStrike">
                          <a:effectLst/>
                          <a:latin typeface="Calibri Light" panose="020F0302020204030204" pitchFamily="34" charset="0"/>
                        </a:rPr>
                        <a:t>Precio Promedio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a:txBody>
                    <a:bodyPr/>
                    <a:lstStyle/>
                    <a:p>
                      <a:pPr algn="ctr" fontAlgn="ctr">
                        <a:buNone/>
                      </a:pPr>
                      <a:r>
                        <a:rPr lang="es-CR" sz="1500" b="1" i="0" u="none" strike="noStrike">
                          <a:effectLst/>
                          <a:latin typeface="Calibri Light" panose="020F0302020204030204" pitchFamily="34" charset="0"/>
                        </a:rPr>
                        <a:t>% Producción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s-CR" sz="1500" b="1" i="0" u="none" strike="noStrike">
                          <a:effectLst/>
                          <a:latin typeface="Calibri Light" panose="020F0302020204030204" pitchFamily="34" charset="0"/>
                        </a:rPr>
                        <a:t>% Sobre venta de  Exportación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116222810"/>
                  </a:ext>
                </a:extLst>
              </a:tr>
              <a:tr h="232388">
                <a:tc>
                  <a:txBody>
                    <a:bodyPr/>
                    <a:lstStyle/>
                    <a:p>
                      <a:pPr algn="l" fontAlgn="b">
                        <a:buNone/>
                      </a:pPr>
                      <a:r>
                        <a:rPr lang="es-CR" sz="1500" b="0" i="0" u="none" strike="noStrike">
                          <a:effectLst/>
                          <a:latin typeface="Calibri Light" panose="020F0302020204030204" pitchFamily="34" charset="0"/>
                        </a:rPr>
                        <a:t> </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buNone/>
                      </a:pPr>
                      <a:endParaRPr lang="es-CR" sz="15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buNone/>
                      </a:pPr>
                      <a:endParaRPr lang="es-CR" sz="15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buNone/>
                      </a:pPr>
                      <a:endParaRPr lang="es-CR" sz="15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buNone/>
                      </a:pPr>
                      <a:endParaRPr lang="es-CR" sz="15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buNone/>
                      </a:pPr>
                      <a:r>
                        <a:rPr lang="es-CR" sz="15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1854005035"/>
                  </a:ext>
                </a:extLst>
              </a:tr>
              <a:tr h="232388">
                <a:tc>
                  <a:txBody>
                    <a:bodyPr/>
                    <a:lstStyle/>
                    <a:p>
                      <a:pPr algn="l" fontAlgn="b">
                        <a:buNone/>
                      </a:pPr>
                      <a:r>
                        <a:rPr lang="es-CR" sz="1500" b="1" i="0" u="none" strike="noStrike">
                          <a:effectLst/>
                          <a:latin typeface="Calibri Light" panose="020F0302020204030204" pitchFamily="34" charset="0"/>
                        </a:rPr>
                        <a:t>Exportación</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500" b="0" i="0" u="none" strike="noStrike">
                          <a:effectLst/>
                          <a:latin typeface="Calibri Light" panose="020F0302020204030204" pitchFamily="34" charset="0"/>
                        </a:rPr>
                        <a:t>844,213</a:t>
                      </a:r>
                    </a:p>
                  </a:txBody>
                  <a:tcPr marL="0" marR="0" marT="0" marB="0" anchor="b">
                    <a:lnL>
                      <a:noFill/>
                    </a:lnL>
                    <a:lnR>
                      <a:noFill/>
                    </a:lnR>
                    <a:lnT>
                      <a:noFill/>
                    </a:lnT>
                    <a:lnB>
                      <a:noFill/>
                    </a:lnB>
                    <a:noFill/>
                  </a:tcPr>
                </a:tc>
                <a:tc>
                  <a:txBody>
                    <a:bodyPr/>
                    <a:lstStyle/>
                    <a:p>
                      <a:pPr algn="ctr" fontAlgn="ctr">
                        <a:buNone/>
                      </a:pPr>
                      <a:r>
                        <a:rPr lang="es-CR" sz="1500" b="0" i="0" u="none" strike="noStrike">
                          <a:effectLst/>
                          <a:latin typeface="Calibri Light" panose="020F0302020204030204" pitchFamily="34" charset="0"/>
                        </a:rPr>
                        <a:t>$340.93 </a:t>
                      </a:r>
                    </a:p>
                  </a:txBody>
                  <a:tcPr marL="0" marR="0" marT="0" marB="0" anchor="ctr">
                    <a:lnL>
                      <a:noFill/>
                    </a:lnL>
                    <a:lnR>
                      <a:noFill/>
                    </a:lnR>
                    <a:lnT>
                      <a:noFill/>
                    </a:lnT>
                    <a:lnB>
                      <a:noFill/>
                    </a:lnB>
                    <a:noFill/>
                  </a:tcPr>
                </a:tc>
                <a:tc>
                  <a:txBody>
                    <a:bodyPr/>
                    <a:lstStyle/>
                    <a:p>
                      <a:pPr algn="l" fontAlgn="b">
                        <a:buNone/>
                      </a:pPr>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r>
                        <a:rPr lang="es-CR" sz="1500" b="0" i="0" u="none" strike="noStrike">
                          <a:effectLst/>
                          <a:latin typeface="Calibri Light" panose="020F0302020204030204" pitchFamily="34" charset="0"/>
                        </a:rPr>
                        <a:t>53.49</a:t>
                      </a:r>
                    </a:p>
                  </a:txBody>
                  <a:tcPr marL="0" marR="0" marT="0" marB="0" anchor="b">
                    <a:lnL>
                      <a:noFill/>
                    </a:lnL>
                    <a:lnR>
                      <a:noFill/>
                    </a:lnR>
                    <a:lnT>
                      <a:noFill/>
                    </a:lnT>
                    <a:lnB>
                      <a:noFill/>
                    </a:lnB>
                    <a:noFill/>
                  </a:tcPr>
                </a:tc>
                <a:tc>
                  <a:txBody>
                    <a:bodyPr/>
                    <a:lstStyle/>
                    <a:p>
                      <a:pPr algn="l" fontAlgn="b">
                        <a:buNone/>
                      </a:pPr>
                      <a:r>
                        <a:rPr lang="es-CR" sz="15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3463950822"/>
                  </a:ext>
                </a:extLst>
              </a:tr>
              <a:tr h="232388">
                <a:tc>
                  <a:txBody>
                    <a:bodyPr/>
                    <a:lstStyle/>
                    <a:p>
                      <a:pPr algn="l" fontAlgn="b">
                        <a:buNone/>
                      </a:pPr>
                      <a:r>
                        <a:rPr lang="es-CR" sz="1500" b="1" i="0" u="none" strike="noStrike">
                          <a:effectLst/>
                          <a:latin typeface="Calibri Light" panose="020F0302020204030204" pitchFamily="34" charset="0"/>
                        </a:rPr>
                        <a:t>Consignación Exportación</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500" b="0" i="0" u="none" strike="noStrike">
                          <a:effectLst/>
                          <a:latin typeface="Calibri Light" panose="020F0302020204030204" pitchFamily="34" charset="0"/>
                        </a:rPr>
                        <a:t>74,144</a:t>
                      </a:r>
                    </a:p>
                  </a:txBody>
                  <a:tcPr marL="0" marR="0" marT="0" marB="0" anchor="b">
                    <a:lnL>
                      <a:noFill/>
                    </a:lnL>
                    <a:lnR>
                      <a:noFill/>
                    </a:lnR>
                    <a:lnT>
                      <a:noFill/>
                    </a:lnT>
                    <a:lnB>
                      <a:noFill/>
                    </a:lnB>
                    <a:noFill/>
                  </a:tcPr>
                </a:tc>
                <a:tc>
                  <a:txBody>
                    <a:bodyPr/>
                    <a:lstStyle/>
                    <a:p>
                      <a:pPr algn="ctr" fontAlgn="b">
                        <a:buNone/>
                      </a:pPr>
                      <a:r>
                        <a:rPr lang="es-CR" sz="1500" b="0" i="0" u="none" strike="noStrike">
                          <a:effectLst/>
                          <a:latin typeface="Calibri Light" panose="020F0302020204030204" pitchFamily="34" charset="0"/>
                        </a:rPr>
                        <a:t>***</a:t>
                      </a:r>
                    </a:p>
                  </a:txBody>
                  <a:tcPr marL="0" marR="0" marT="0" marB="0" anchor="b">
                    <a:lnL>
                      <a:noFill/>
                    </a:lnL>
                    <a:lnR>
                      <a:noFill/>
                    </a:lnR>
                    <a:lnT>
                      <a:noFill/>
                    </a:lnT>
                    <a:lnB>
                      <a:noFill/>
                    </a:lnB>
                    <a:noFill/>
                  </a:tcPr>
                </a:tc>
                <a:tc>
                  <a:txBody>
                    <a:bodyPr/>
                    <a:lstStyle/>
                    <a:p>
                      <a:pPr algn="ctr" fontAlgn="b">
                        <a:buNone/>
                      </a:pPr>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r>
                        <a:rPr lang="es-CR" sz="1500" b="0" i="0" u="none" strike="noStrike">
                          <a:effectLst/>
                          <a:latin typeface="Calibri Light" panose="020F0302020204030204" pitchFamily="34" charset="0"/>
                        </a:rPr>
                        <a:t>4.70</a:t>
                      </a:r>
                    </a:p>
                  </a:txBody>
                  <a:tcPr marL="0" marR="0" marT="0" marB="0" anchor="b">
                    <a:lnL>
                      <a:noFill/>
                    </a:lnL>
                    <a:lnR>
                      <a:noFill/>
                    </a:lnR>
                    <a:lnT>
                      <a:noFill/>
                    </a:lnT>
                    <a:lnB>
                      <a:noFill/>
                    </a:lnB>
                    <a:noFill/>
                  </a:tcPr>
                </a:tc>
                <a:tc>
                  <a:txBody>
                    <a:bodyPr/>
                    <a:lstStyle/>
                    <a:p>
                      <a:pPr algn="l" fontAlgn="b">
                        <a:buNone/>
                      </a:pPr>
                      <a:r>
                        <a:rPr lang="es-CR" sz="15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3665522217"/>
                  </a:ext>
                </a:extLst>
              </a:tr>
              <a:tr h="232388">
                <a:tc>
                  <a:txBody>
                    <a:bodyPr/>
                    <a:lstStyle/>
                    <a:p>
                      <a:pPr algn="l" fontAlgn="b">
                        <a:buNone/>
                      </a:pPr>
                      <a:r>
                        <a:rPr lang="es-CR" sz="1500" b="1" i="0" u="none" strike="noStrike">
                          <a:effectLst/>
                          <a:latin typeface="Calibri Light" panose="020F0302020204030204" pitchFamily="34" charset="0"/>
                        </a:rPr>
                        <a:t>Consumo Nacional</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500" b="0" i="0" u="none" strike="noStrike">
                          <a:effectLst/>
                          <a:latin typeface="Calibri Light" panose="020F0302020204030204" pitchFamily="34" charset="0"/>
                        </a:rPr>
                        <a:t>47,967</a:t>
                      </a:r>
                    </a:p>
                  </a:txBody>
                  <a:tcPr marL="0" marR="0" marT="0" marB="0" anchor="b">
                    <a:lnL>
                      <a:noFill/>
                    </a:lnL>
                    <a:lnR>
                      <a:noFill/>
                    </a:lnR>
                    <a:lnT>
                      <a:noFill/>
                    </a:lnT>
                    <a:lnB>
                      <a:noFill/>
                    </a:lnB>
                    <a:noFill/>
                  </a:tcPr>
                </a:tc>
                <a:tc>
                  <a:txBody>
                    <a:bodyPr/>
                    <a:lstStyle/>
                    <a:p>
                      <a:pPr algn="ctr" fontAlgn="ctr">
                        <a:buNone/>
                      </a:pPr>
                      <a:r>
                        <a:rPr lang="es-CR" sz="1500" b="0" i="0" u="none" strike="noStrike">
                          <a:effectLst/>
                          <a:latin typeface="Calibri Light" panose="020F0302020204030204" pitchFamily="34" charset="0"/>
                        </a:rPr>
                        <a:t>₡3,209.00 </a:t>
                      </a:r>
                    </a:p>
                  </a:txBody>
                  <a:tcPr marL="0" marR="0" marT="0" marB="0" anchor="ctr">
                    <a:lnL>
                      <a:noFill/>
                    </a:lnL>
                    <a:lnR>
                      <a:noFill/>
                    </a:lnR>
                    <a:lnT>
                      <a:noFill/>
                    </a:lnT>
                    <a:lnB>
                      <a:noFill/>
                    </a:lnB>
                    <a:noFill/>
                  </a:tcPr>
                </a:tc>
                <a:tc>
                  <a:txBody>
                    <a:bodyPr/>
                    <a:lstStyle/>
                    <a:p>
                      <a:pPr algn="ctr" fontAlgn="ctr">
                        <a:buNone/>
                      </a:pPr>
                      <a:r>
                        <a:rPr lang="es-CR" sz="1500" b="1" i="0" u="none" strike="noStrike">
                          <a:solidFill>
                            <a:srgbClr val="0000FF"/>
                          </a:solidFill>
                          <a:effectLst/>
                          <a:latin typeface="Calibri Light" panose="020F0302020204030204" pitchFamily="34" charset="0"/>
                        </a:rPr>
                        <a:t>$293.68 </a:t>
                      </a:r>
                    </a:p>
                  </a:txBody>
                  <a:tcPr marL="0" marR="0" marT="0" marB="0" anchor="ctr">
                    <a:lnL>
                      <a:noFill/>
                    </a:lnL>
                    <a:lnR>
                      <a:noFill/>
                    </a:lnR>
                    <a:lnT>
                      <a:noFill/>
                    </a:lnT>
                    <a:lnB>
                      <a:noFill/>
                    </a:lnB>
                    <a:noFill/>
                  </a:tcPr>
                </a:tc>
                <a:tc>
                  <a:txBody>
                    <a:bodyPr/>
                    <a:lstStyle/>
                    <a:p>
                      <a:pPr algn="ctr" fontAlgn="b">
                        <a:buNone/>
                      </a:pPr>
                      <a:r>
                        <a:rPr lang="es-CR" sz="1500" b="0" i="0" u="none" strike="noStrike">
                          <a:effectLst/>
                          <a:latin typeface="Calibri Light" panose="020F0302020204030204" pitchFamily="34" charset="0"/>
                        </a:rPr>
                        <a:t>3.04</a:t>
                      </a:r>
                    </a:p>
                  </a:txBody>
                  <a:tcPr marL="0" marR="0" marT="0" marB="0" anchor="b">
                    <a:lnL>
                      <a:noFill/>
                    </a:lnL>
                    <a:lnR>
                      <a:noFill/>
                    </a:lnR>
                    <a:lnT>
                      <a:noFill/>
                    </a:lnT>
                    <a:lnB>
                      <a:noFill/>
                    </a:lnB>
                    <a:noFill/>
                  </a:tcPr>
                </a:tc>
                <a:tc>
                  <a:txBody>
                    <a:bodyPr/>
                    <a:lstStyle/>
                    <a:p>
                      <a:pPr algn="l" fontAlgn="b">
                        <a:buNone/>
                      </a:pPr>
                      <a:r>
                        <a:rPr lang="es-CR" sz="15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1471702018"/>
                  </a:ext>
                </a:extLst>
              </a:tr>
              <a:tr h="232388">
                <a:tc>
                  <a:txBody>
                    <a:bodyPr/>
                    <a:lstStyle/>
                    <a:p>
                      <a:pPr algn="l" fontAlgn="b">
                        <a:buNone/>
                      </a:pPr>
                      <a:r>
                        <a:rPr lang="es-CR" sz="1500" b="1" i="0" u="none" strike="noStrike">
                          <a:effectLst/>
                          <a:latin typeface="Calibri Light" panose="020F0302020204030204" pitchFamily="34" charset="0"/>
                        </a:rPr>
                        <a:t>Consignación Consumo Nacional </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500" b="0" i="0" u="none" strike="noStrike">
                          <a:effectLst/>
                          <a:latin typeface="Calibri Light" panose="020F0302020204030204" pitchFamily="34" charset="0"/>
                        </a:rPr>
                        <a:t>0</a:t>
                      </a:r>
                    </a:p>
                  </a:txBody>
                  <a:tcPr marL="0" marR="0" marT="0" marB="0" anchor="b">
                    <a:lnL>
                      <a:noFill/>
                    </a:lnL>
                    <a:lnR>
                      <a:noFill/>
                    </a:lnR>
                    <a:lnT>
                      <a:noFill/>
                    </a:lnT>
                    <a:lnB>
                      <a:noFill/>
                    </a:lnB>
                    <a:noFill/>
                  </a:tcPr>
                </a:tc>
                <a:tc>
                  <a:txBody>
                    <a:bodyPr/>
                    <a:lstStyle/>
                    <a:p>
                      <a:pPr algn="l" fontAlgn="b">
                        <a:buNone/>
                      </a:pPr>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l" fontAlgn="b">
                        <a:buNone/>
                      </a:pPr>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r>
                        <a:rPr lang="es-CR" sz="1500" b="0" i="0" u="none" strike="noStrike">
                          <a:effectLst/>
                          <a:latin typeface="Calibri Light" panose="020F0302020204030204" pitchFamily="34" charset="0"/>
                        </a:rPr>
                        <a:t>0.00</a:t>
                      </a:r>
                    </a:p>
                  </a:txBody>
                  <a:tcPr marL="0" marR="0" marT="0" marB="0" anchor="b">
                    <a:lnL>
                      <a:noFill/>
                    </a:lnL>
                    <a:lnR>
                      <a:noFill/>
                    </a:lnR>
                    <a:lnT>
                      <a:noFill/>
                    </a:lnT>
                    <a:lnB>
                      <a:noFill/>
                    </a:lnB>
                    <a:noFill/>
                  </a:tcPr>
                </a:tc>
                <a:tc>
                  <a:txBody>
                    <a:bodyPr/>
                    <a:lstStyle/>
                    <a:p>
                      <a:pPr algn="l" fontAlgn="b">
                        <a:buNone/>
                      </a:pPr>
                      <a:r>
                        <a:rPr lang="es-CR" sz="15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499372504"/>
                  </a:ext>
                </a:extLst>
              </a:tr>
              <a:tr h="232388">
                <a:tc>
                  <a:txBody>
                    <a:bodyPr/>
                    <a:lstStyle/>
                    <a:p>
                      <a:pPr algn="l" fontAlgn="b">
                        <a:buNone/>
                      </a:pPr>
                      <a:r>
                        <a:rPr lang="es-CR" sz="1500" b="1" i="0" u="none" strike="noStrike">
                          <a:effectLst/>
                          <a:latin typeface="Calibri Light" panose="020F0302020204030204" pitchFamily="34" charset="0"/>
                        </a:rPr>
                        <a:t>Total Vendido </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500" b="1" i="0" u="none" strike="noStrike">
                          <a:solidFill>
                            <a:srgbClr val="0000FF"/>
                          </a:solidFill>
                          <a:effectLst/>
                          <a:latin typeface="Calibri Light" panose="020F0302020204030204" pitchFamily="34" charset="0"/>
                        </a:rPr>
                        <a:t>966,324</a:t>
                      </a:r>
                    </a:p>
                  </a:txBody>
                  <a:tcPr marL="0" marR="0" marT="0" marB="0" anchor="b">
                    <a:lnL>
                      <a:noFill/>
                    </a:lnL>
                    <a:lnR>
                      <a:noFill/>
                    </a:lnR>
                    <a:lnT>
                      <a:noFill/>
                    </a:lnT>
                    <a:lnB>
                      <a:noFill/>
                    </a:lnB>
                    <a:noFill/>
                  </a:tcPr>
                </a:tc>
                <a:tc>
                  <a:txBody>
                    <a:bodyPr/>
                    <a:lstStyle/>
                    <a:p>
                      <a:pPr algn="ctr" fontAlgn="b">
                        <a:buNone/>
                      </a:pPr>
                      <a:r>
                        <a:rPr lang="es-CR" sz="1500" b="0" i="0" u="none" strike="noStrike">
                          <a:effectLst/>
                          <a:latin typeface="Calibri Light" panose="020F0302020204030204" pitchFamily="34" charset="0"/>
                        </a:rPr>
                        <a:t>***</a:t>
                      </a:r>
                    </a:p>
                  </a:txBody>
                  <a:tcPr marL="0" marR="0" marT="0" marB="0" anchor="b">
                    <a:lnL>
                      <a:noFill/>
                    </a:lnL>
                    <a:lnR>
                      <a:noFill/>
                    </a:lnR>
                    <a:lnT>
                      <a:noFill/>
                    </a:lnT>
                    <a:lnB>
                      <a:noFill/>
                    </a:lnB>
                    <a:noFill/>
                  </a:tcPr>
                </a:tc>
                <a:tc>
                  <a:txBody>
                    <a:bodyPr/>
                    <a:lstStyle/>
                    <a:p>
                      <a:pPr algn="ctr" fontAlgn="b">
                        <a:buNone/>
                      </a:pPr>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r>
                        <a:rPr lang="es-CR" sz="1500" b="1" i="0" u="none" strike="noStrike">
                          <a:solidFill>
                            <a:srgbClr val="0000FF"/>
                          </a:solidFill>
                          <a:effectLst/>
                          <a:latin typeface="Calibri Light" panose="020F0302020204030204" pitchFamily="34" charset="0"/>
                        </a:rPr>
                        <a:t>61.23</a:t>
                      </a:r>
                    </a:p>
                  </a:txBody>
                  <a:tcPr marL="0" marR="0" marT="0" marB="0" anchor="b">
                    <a:lnL>
                      <a:noFill/>
                    </a:lnL>
                    <a:lnR>
                      <a:noFill/>
                    </a:lnR>
                    <a:lnT>
                      <a:noFill/>
                    </a:lnT>
                    <a:lnB>
                      <a:noFill/>
                    </a:lnB>
                    <a:noFill/>
                  </a:tcPr>
                </a:tc>
                <a:tc>
                  <a:txBody>
                    <a:bodyPr/>
                    <a:lstStyle/>
                    <a:p>
                      <a:pPr algn="l" fontAlgn="b">
                        <a:buNone/>
                      </a:pPr>
                      <a:r>
                        <a:rPr lang="es-CR" sz="15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2692947215"/>
                  </a:ext>
                </a:extLst>
              </a:tr>
              <a:tr h="232388">
                <a:tc>
                  <a:txBody>
                    <a:bodyPr/>
                    <a:lstStyle/>
                    <a:p>
                      <a:pPr algn="l" fontAlgn="b">
                        <a:buNone/>
                      </a:pPr>
                      <a:r>
                        <a:rPr lang="es-CR" sz="1500" b="1" i="0" u="none" strike="noStrike">
                          <a:effectLst/>
                          <a:latin typeface="Calibri Light" panose="020F0302020204030204" pitchFamily="34" charset="0"/>
                        </a:rPr>
                        <a:t>Por Vender</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500" b="1" i="0" u="none" strike="noStrike">
                          <a:solidFill>
                            <a:srgbClr val="0000FF"/>
                          </a:solidFill>
                          <a:effectLst/>
                          <a:latin typeface="Calibri Light" panose="020F0302020204030204" pitchFamily="34" charset="0"/>
                        </a:rPr>
                        <a:t>611,966</a:t>
                      </a:r>
                    </a:p>
                  </a:txBody>
                  <a:tcPr marL="0" marR="0" marT="0" marB="0" anchor="b">
                    <a:lnL>
                      <a:noFill/>
                    </a:lnL>
                    <a:lnR>
                      <a:noFill/>
                    </a:lnR>
                    <a:lnT>
                      <a:noFill/>
                    </a:lnT>
                    <a:lnB>
                      <a:noFill/>
                    </a:lnB>
                    <a:noFill/>
                  </a:tcPr>
                </a:tc>
                <a:tc>
                  <a:txBody>
                    <a:bodyPr/>
                    <a:lstStyle/>
                    <a:p>
                      <a:pPr algn="ctr" fontAlgn="b">
                        <a:buNone/>
                      </a:pPr>
                      <a:r>
                        <a:rPr lang="es-CR" sz="1500" b="0" i="0" u="none" strike="noStrike">
                          <a:effectLst/>
                          <a:latin typeface="Calibri Light" panose="020F0302020204030204" pitchFamily="34" charset="0"/>
                        </a:rPr>
                        <a:t>***</a:t>
                      </a:r>
                    </a:p>
                  </a:txBody>
                  <a:tcPr marL="0" marR="0" marT="0" marB="0" anchor="b">
                    <a:lnL>
                      <a:noFill/>
                    </a:lnL>
                    <a:lnR>
                      <a:noFill/>
                    </a:lnR>
                    <a:lnT>
                      <a:noFill/>
                    </a:lnT>
                    <a:lnB>
                      <a:noFill/>
                    </a:lnB>
                    <a:noFill/>
                  </a:tcPr>
                </a:tc>
                <a:tc>
                  <a:txBody>
                    <a:bodyPr/>
                    <a:lstStyle/>
                    <a:p>
                      <a:pPr algn="ctr" fontAlgn="b">
                        <a:buNone/>
                      </a:pPr>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r>
                        <a:rPr lang="es-CR" sz="1500" b="1" i="0" u="none" strike="noStrike">
                          <a:solidFill>
                            <a:srgbClr val="0000FF"/>
                          </a:solidFill>
                          <a:effectLst/>
                          <a:latin typeface="Calibri Light" panose="020F0302020204030204" pitchFamily="34" charset="0"/>
                        </a:rPr>
                        <a:t>38.77</a:t>
                      </a:r>
                    </a:p>
                  </a:txBody>
                  <a:tcPr marL="0" marR="0" marT="0" marB="0" anchor="b">
                    <a:lnL>
                      <a:noFill/>
                    </a:lnL>
                    <a:lnR>
                      <a:noFill/>
                    </a:lnR>
                    <a:lnT>
                      <a:noFill/>
                    </a:lnT>
                    <a:lnB>
                      <a:noFill/>
                    </a:lnB>
                    <a:noFill/>
                  </a:tcPr>
                </a:tc>
                <a:tc>
                  <a:txBody>
                    <a:bodyPr/>
                    <a:lstStyle/>
                    <a:p>
                      <a:pPr algn="l" fontAlgn="b">
                        <a:buNone/>
                      </a:pPr>
                      <a:r>
                        <a:rPr lang="es-CR" sz="15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2120980426"/>
                  </a:ext>
                </a:extLst>
              </a:tr>
              <a:tr h="245938">
                <a:tc>
                  <a:txBody>
                    <a:bodyPr/>
                    <a:lstStyle/>
                    <a:p>
                      <a:pPr algn="l" fontAlgn="b">
                        <a:buNone/>
                      </a:pPr>
                      <a:r>
                        <a:rPr lang="es-CR" sz="1500" b="1" i="0" u="none" strike="noStrike">
                          <a:effectLst/>
                          <a:latin typeface="Calibri Light" panose="020F0302020204030204" pitchFamily="34" charset="0"/>
                        </a:rPr>
                        <a:t>Exportado</a:t>
                      </a:r>
                      <a:r>
                        <a:rPr lang="es-CR" sz="1500" b="0" i="0" u="none" strike="noStrike" baseline="30000">
                          <a:effectLst/>
                          <a:latin typeface="Calibri Light" panose="020F0302020204030204" pitchFamily="34" charset="0"/>
                        </a:rPr>
                        <a:t> </a:t>
                      </a:r>
                      <a:endParaRPr lang="es-CR" sz="1500" b="1" i="0" u="none" strike="noStrike">
                        <a:effectLst/>
                        <a:latin typeface="Calibri Light" panose="020F0302020204030204" pitchFamily="34" charset="0"/>
                      </a:endParaRP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500" b="1" i="0" u="none" strike="noStrike">
                          <a:solidFill>
                            <a:srgbClr val="0000FF"/>
                          </a:solidFill>
                          <a:effectLst/>
                          <a:latin typeface="Calibri Light" panose="020F0302020204030204" pitchFamily="34" charset="0"/>
                        </a:rPr>
                        <a:t>104,000</a:t>
                      </a:r>
                    </a:p>
                  </a:txBody>
                  <a:tcPr marL="0" marR="0" marT="0" marB="0" anchor="b">
                    <a:lnL>
                      <a:noFill/>
                    </a:lnL>
                    <a:lnR>
                      <a:noFill/>
                    </a:lnR>
                    <a:lnT>
                      <a:noFill/>
                    </a:lnT>
                    <a:lnB>
                      <a:noFill/>
                    </a:lnB>
                    <a:noFill/>
                  </a:tcPr>
                </a:tc>
                <a:tc>
                  <a:txBody>
                    <a:bodyPr/>
                    <a:lstStyle/>
                    <a:p>
                      <a:pPr algn="ctr" fontAlgn="b">
                        <a:buNone/>
                      </a:pPr>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endParaRPr lang="es-CR" sz="1500" b="1" i="0" u="none" strike="noStrike">
                        <a:solidFill>
                          <a:srgbClr val="0000FF"/>
                        </a:solidFill>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r>
                        <a:rPr lang="es-CR" sz="1500" b="0" i="0" u="none" strike="noStrike">
                          <a:effectLst/>
                          <a:latin typeface="Calibri Light" panose="020F0302020204030204" pitchFamily="34" charset="0"/>
                        </a:rPr>
                        <a:t>11</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3745319738"/>
                  </a:ext>
                </a:extLst>
              </a:tr>
              <a:tr h="245938">
                <a:tc>
                  <a:txBody>
                    <a:bodyPr/>
                    <a:lstStyle/>
                    <a:p>
                      <a:pPr algn="l" fontAlgn="b">
                        <a:buNone/>
                      </a:pPr>
                      <a:r>
                        <a:rPr lang="es-CR" sz="1500" b="1" i="0" u="none" strike="noStrike">
                          <a:effectLst/>
                          <a:latin typeface="Calibri Light" panose="020F0302020204030204" pitchFamily="34" charset="0"/>
                        </a:rPr>
                        <a:t>Por Exportar</a:t>
                      </a:r>
                      <a:r>
                        <a:rPr lang="es-CR" sz="1500" b="0" i="0" u="none" strike="noStrike" baseline="30000">
                          <a:effectLst/>
                          <a:latin typeface="Calibri Light" panose="020F0302020204030204" pitchFamily="34" charset="0"/>
                        </a:rPr>
                        <a:t> </a:t>
                      </a:r>
                      <a:endParaRPr lang="es-CR" sz="1500" b="1" i="0" u="none" strike="noStrike">
                        <a:effectLst/>
                        <a:latin typeface="Calibri Light" panose="020F0302020204030204" pitchFamily="34" charset="0"/>
                      </a:endParaRP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500" b="0" i="0" u="none" strike="noStrike">
                          <a:effectLst/>
                          <a:latin typeface="Calibri Light" panose="020F0302020204030204" pitchFamily="34" charset="0"/>
                        </a:rPr>
                        <a:t>814,357</a:t>
                      </a:r>
                    </a:p>
                  </a:txBody>
                  <a:tcPr marL="0" marR="0" marT="0" marB="0" anchor="b">
                    <a:lnL>
                      <a:noFill/>
                    </a:lnL>
                    <a:lnR>
                      <a:noFill/>
                    </a:lnR>
                    <a:lnT>
                      <a:noFill/>
                    </a:lnT>
                    <a:lnB>
                      <a:noFill/>
                    </a:lnB>
                    <a:noFill/>
                  </a:tcPr>
                </a:tc>
                <a:tc>
                  <a:txBody>
                    <a:bodyPr/>
                    <a:lstStyle/>
                    <a:p>
                      <a:pPr algn="ctr" fontAlgn="b">
                        <a:buNone/>
                      </a:pPr>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r>
                        <a:rPr lang="es-CR" sz="1500" b="0" i="0" u="none" strike="noStrike">
                          <a:effectLst/>
                          <a:latin typeface="Calibri Light" panose="020F0302020204030204" pitchFamily="34" charset="0"/>
                        </a:rPr>
                        <a:t>89</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2219076676"/>
                  </a:ext>
                </a:extLst>
              </a:tr>
              <a:tr h="232388">
                <a:tc>
                  <a:txBody>
                    <a:bodyPr/>
                    <a:lstStyle/>
                    <a:p>
                      <a:pPr algn="l" fontAlgn="b">
                        <a:buNone/>
                      </a:pPr>
                      <a:r>
                        <a:rPr lang="es-CR" sz="1500" b="1" i="0" u="none" strike="noStrike">
                          <a:effectLst/>
                          <a:latin typeface="Calibri Light" panose="020F0302020204030204" pitchFamily="34" charset="0"/>
                        </a:rPr>
                        <a:t>Total</a:t>
                      </a:r>
                    </a:p>
                  </a:txBody>
                  <a:tcPr marL="0" marR="0" marT="0"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500" b="0" i="0" u="none" strike="noStrike">
                          <a:effectLst/>
                          <a:latin typeface="Calibri Light" panose="020F0302020204030204" pitchFamily="34" charset="0"/>
                        </a:rPr>
                        <a:t>1,578,290</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500" b="0" i="0" u="none" strike="noStrike">
                          <a:effectLst/>
                          <a:latin typeface="Calibri Light" panose="020F0302020204030204" pitchFamily="34" charset="0"/>
                        </a:rPr>
                        <a:t>***</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500" b="0" i="0" u="none" strike="noStrike">
                          <a:effectLst/>
                          <a:latin typeface="Calibri Light" panose="020F0302020204030204" pitchFamily="34" charset="0"/>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500" b="0" i="0" u="none" strike="noStrike">
                          <a:effectLst/>
                          <a:latin typeface="Calibri Light" panose="020F0302020204030204" pitchFamily="34" charset="0"/>
                        </a:rPr>
                        <a:t>100.00</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buNone/>
                      </a:pPr>
                      <a:r>
                        <a:rPr lang="es-CR" sz="15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172050128"/>
                  </a:ext>
                </a:extLst>
              </a:tr>
              <a:tr h="232388">
                <a:tc>
                  <a:txBody>
                    <a:bodyPr/>
                    <a:lstStyle/>
                    <a:p>
                      <a:pPr algn="l" fontAlgn="b">
                        <a:buNone/>
                      </a:pPr>
                      <a:endParaRPr lang="es-CR" sz="15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5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5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5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5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5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686942017"/>
                  </a:ext>
                </a:extLst>
              </a:tr>
              <a:tr h="697164">
                <a:tc gridSpan="6">
                  <a:txBody>
                    <a:bodyPr/>
                    <a:lstStyle/>
                    <a:p>
                      <a:pPr algn="l" fontAlgn="t">
                        <a:buNone/>
                      </a:pPr>
                      <a:r>
                        <a:rPr lang="es-ES" sz="1500" b="0" i="0" u="none" strike="noStrike" dirty="0">
                          <a:effectLst/>
                          <a:latin typeface="Calibri Light" panose="020F0302020204030204" pitchFamily="34" charset="0"/>
                        </a:rPr>
                        <a:t>Resumen de comercialización de café, tanto de Consumo Nacional como de Exportación, se detalla las ventas en consignación y con precio fijo, el total vendido en U. De 46 kg se calcula de acuerdo con la fruta reportada en esta cosecha y, para su conversión a kg, se aplica el rendimiento de la cosecha 2024-2025.</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extLst>
                  <a:ext uri="{0D108BD9-81ED-4DB2-BD59-A6C34878D82A}">
                    <a16:rowId xmlns:a16="http://schemas.microsoft.com/office/drawing/2014/main" val="3736652073"/>
                  </a:ext>
                </a:extLst>
              </a:tr>
            </a:tbl>
          </a:graphicData>
        </a:graphic>
      </p:graphicFrame>
    </p:spTree>
    <p:extLst>
      <p:ext uri="{BB962C8B-B14F-4D97-AF65-F5344CB8AC3E}">
        <p14:creationId xmlns:p14="http://schemas.microsoft.com/office/powerpoint/2010/main" val="37920641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75DBFF-3E20-226A-6652-F17B5724DD86}"/>
            </a:ext>
          </a:extLst>
        </p:cNvPr>
        <p:cNvGrpSpPr/>
        <p:nvPr/>
      </p:nvGrpSpPr>
      <p:grpSpPr>
        <a:xfrm>
          <a:off x="0" y="0"/>
          <a:ext cx="0" cy="0"/>
          <a:chOff x="0" y="0"/>
          <a:chExt cx="0" cy="0"/>
        </a:xfrm>
      </p:grpSpPr>
      <p:pic>
        <p:nvPicPr>
          <p:cNvPr id="11" name="Picture 10" descr="A green and black background with leaves and beans&#10;&#10;Description automatically generated">
            <a:extLst>
              <a:ext uri="{FF2B5EF4-FFF2-40B4-BE49-F238E27FC236}">
                <a16:creationId xmlns:a16="http://schemas.microsoft.com/office/drawing/2014/main" id="{418BC9B3-FF8C-BEE7-BEB5-2F4950BB8759}"/>
              </a:ext>
            </a:extLst>
          </p:cNvPr>
          <p:cNvPicPr>
            <a:picLocks noChangeAspect="1"/>
          </p:cNvPicPr>
          <p:nvPr/>
        </p:nvPicPr>
        <p:blipFill>
          <a:blip r:embed="rId3"/>
          <a:stretch>
            <a:fillRect/>
          </a:stretch>
        </p:blipFill>
        <p:spPr>
          <a:xfrm>
            <a:off x="0" y="-3737"/>
            <a:ext cx="12192000" cy="6858000"/>
          </a:xfrm>
          <a:prstGeom prst="rect">
            <a:avLst/>
          </a:prstGeom>
        </p:spPr>
      </p:pic>
      <p:sp>
        <p:nvSpPr>
          <p:cNvPr id="2" name="CuadroTexto 1">
            <a:extLst>
              <a:ext uri="{FF2B5EF4-FFF2-40B4-BE49-F238E27FC236}">
                <a16:creationId xmlns:a16="http://schemas.microsoft.com/office/drawing/2014/main" id="{2C567978-1EBC-016D-3091-0F35DC2C90CA}"/>
              </a:ext>
            </a:extLst>
          </p:cNvPr>
          <p:cNvSpPr txBox="1"/>
          <p:nvPr/>
        </p:nvSpPr>
        <p:spPr>
          <a:xfrm>
            <a:off x="0" y="218"/>
            <a:ext cx="7603200" cy="480131"/>
          </a:xfrm>
          <a:prstGeom prst="rect">
            <a:avLst/>
          </a:prstGeom>
          <a:solidFill>
            <a:srgbClr val="499057"/>
          </a:solidFill>
        </p:spPr>
        <p:txBody>
          <a:bodyPr wrap="square" rtlCol="0">
            <a:spAutoFit/>
          </a:bodyPr>
          <a:lstStyle>
            <a:defPPr>
              <a:defRPr lang="es-CR"/>
            </a:defPPr>
            <a:lvl1pPr algn="ctr">
              <a:lnSpc>
                <a:spcPct val="90000"/>
              </a:lnSpc>
              <a:spcBef>
                <a:spcPct val="0"/>
              </a:spcBef>
              <a:defRPr kumimoji="0" sz="2800" b="1" i="0" u="none" strike="noStrike" cap="none" spc="0" normalizeH="0" baseline="0">
                <a:ln>
                  <a:noFill/>
                </a:ln>
                <a:solidFill>
                  <a:prstClr val="white"/>
                </a:solidFill>
                <a:effectLst>
                  <a:outerShdw blurRad="38100" dist="38100" dir="2700000" algn="tl">
                    <a:srgbClr val="000000">
                      <a:alpha val="43137"/>
                    </a:srgbClr>
                  </a:outerShdw>
                </a:effectLst>
                <a:uLnTx/>
                <a:uFillTx/>
                <a:latin typeface="Calibri" panose="020F0502020204030204"/>
                <a:ea typeface="+mj-ea"/>
                <a:cs typeface="+mj-cs"/>
              </a:defRPr>
            </a:lvl1pPr>
          </a:lstStyle>
          <a:p>
            <a:r>
              <a:rPr lang="es-ES" dirty="0">
                <a:solidFill>
                  <a:schemeClr val="bg1"/>
                </a:solidFill>
              </a:rPr>
              <a:t>COMERCIALIZACIÓN POR ZONAS</a:t>
            </a:r>
          </a:p>
        </p:txBody>
      </p:sp>
      <p:sp>
        <p:nvSpPr>
          <p:cNvPr id="3" name="CuadroTexto 2">
            <a:extLst>
              <a:ext uri="{FF2B5EF4-FFF2-40B4-BE49-F238E27FC236}">
                <a16:creationId xmlns:a16="http://schemas.microsoft.com/office/drawing/2014/main" id="{CC111146-CE6D-9B3D-BD7D-4041C175D154}"/>
              </a:ext>
            </a:extLst>
          </p:cNvPr>
          <p:cNvSpPr txBox="1"/>
          <p:nvPr/>
        </p:nvSpPr>
        <p:spPr>
          <a:xfrm>
            <a:off x="1097558" y="722720"/>
            <a:ext cx="10018118" cy="337952"/>
          </a:xfrm>
          <a:prstGeom prst="rect">
            <a:avLst/>
          </a:prstGeom>
          <a:solidFill>
            <a:srgbClr val="499057"/>
          </a:solidFill>
          <a:ln w="44450" cap="rnd">
            <a:noFill/>
          </a:ln>
        </p:spPr>
        <p:txBody>
          <a:bodyPr vert="horz" lIns="91440" tIns="45720" rIns="91440" bIns="45720" rtlCol="0" anchor="ctr" anchorCtr="0">
            <a:noAutofit/>
          </a:bodyPr>
          <a:lstStyle>
            <a:defPPr>
              <a:defRPr lang="es-CR"/>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r>
              <a:rPr lang="es-ES" sz="2000" dirty="0">
                <a:latin typeface="Calibri" panose="020F0502020204030204" pitchFamily="34" charset="0"/>
                <a:cs typeface="Calibri" panose="020F0502020204030204" pitchFamily="34" charset="0"/>
              </a:rPr>
              <a:t>COSECHA 2025/2026   (EN Ud.46 KILOGRAMOS) </a:t>
            </a:r>
          </a:p>
        </p:txBody>
      </p:sp>
      <p:sp>
        <p:nvSpPr>
          <p:cNvPr id="4" name="CuadroTexto 3">
            <a:extLst>
              <a:ext uri="{FF2B5EF4-FFF2-40B4-BE49-F238E27FC236}">
                <a16:creationId xmlns:a16="http://schemas.microsoft.com/office/drawing/2014/main" id="{40247301-45D5-C4F6-D04D-710A275720CE}"/>
              </a:ext>
            </a:extLst>
          </p:cNvPr>
          <p:cNvSpPr txBox="1"/>
          <p:nvPr/>
        </p:nvSpPr>
        <p:spPr>
          <a:xfrm>
            <a:off x="8645237" y="5439993"/>
            <a:ext cx="3546763" cy="337952"/>
          </a:xfrm>
          <a:prstGeom prst="rect">
            <a:avLst/>
          </a:prstGeom>
          <a:solidFill>
            <a:srgbClr val="499057"/>
          </a:solidFill>
          <a:ln w="44450" cap="rnd">
            <a:noFill/>
          </a:ln>
        </p:spPr>
        <p:txBody>
          <a:bodyPr vert="horz" lIns="91440" tIns="45720" rIns="91440" bIns="45720" rtlCol="0" anchor="ctr" anchorCtr="0">
            <a:noAutofit/>
          </a:bodyPr>
          <a:lstStyle>
            <a:defPPr>
              <a:defRPr lang="es-CR"/>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endParaRPr lang="es-ES" sz="1600" dirty="0">
              <a:latin typeface="Calibri" panose="020F0502020204030204" pitchFamily="34" charset="0"/>
              <a:cs typeface="Calibri" panose="020F0502020204030204" pitchFamily="34" charset="0"/>
            </a:endParaRPr>
          </a:p>
          <a:p>
            <a:r>
              <a:rPr lang="es-ES" sz="2000" dirty="0">
                <a:latin typeface="Calibri" panose="020F0502020204030204" pitchFamily="34" charset="0"/>
                <a:cs typeface="Calibri" panose="020F0502020204030204" pitchFamily="34" charset="0"/>
              </a:rPr>
              <a:t>Corte al 26 de Enero 2026</a:t>
            </a:r>
          </a:p>
          <a:p>
            <a:endParaRPr lang="es-ES" sz="2000" dirty="0">
              <a:latin typeface="Calibri" panose="020F0502020204030204" pitchFamily="34" charset="0"/>
              <a:cs typeface="Calibri" panose="020F0502020204030204" pitchFamily="34" charset="0"/>
            </a:endParaRPr>
          </a:p>
        </p:txBody>
      </p:sp>
      <p:graphicFrame>
        <p:nvGraphicFramePr>
          <p:cNvPr id="6" name="Tabla 5">
            <a:extLst>
              <a:ext uri="{FF2B5EF4-FFF2-40B4-BE49-F238E27FC236}">
                <a16:creationId xmlns:a16="http://schemas.microsoft.com/office/drawing/2014/main" id="{5161B22F-ED76-C4CF-9F4A-127073441682}"/>
              </a:ext>
            </a:extLst>
          </p:cNvPr>
          <p:cNvGraphicFramePr>
            <a:graphicFrameLocks noGrp="1"/>
          </p:cNvGraphicFramePr>
          <p:nvPr>
            <p:extLst>
              <p:ext uri="{D42A27DB-BD31-4B8C-83A1-F6EECF244321}">
                <p14:modId xmlns:p14="http://schemas.microsoft.com/office/powerpoint/2010/main" val="781746332"/>
              </p:ext>
            </p:extLst>
          </p:nvPr>
        </p:nvGraphicFramePr>
        <p:xfrm>
          <a:off x="1097558" y="1276976"/>
          <a:ext cx="10018118" cy="4038152"/>
        </p:xfrm>
        <a:graphic>
          <a:graphicData uri="http://schemas.openxmlformats.org/drawingml/2006/table">
            <a:tbl>
              <a:tblPr/>
              <a:tblGrid>
                <a:gridCol w="1256797">
                  <a:extLst>
                    <a:ext uri="{9D8B030D-6E8A-4147-A177-3AD203B41FA5}">
                      <a16:colId xmlns:a16="http://schemas.microsoft.com/office/drawing/2014/main" val="3540534725"/>
                    </a:ext>
                  </a:extLst>
                </a:gridCol>
                <a:gridCol w="1208458">
                  <a:extLst>
                    <a:ext uri="{9D8B030D-6E8A-4147-A177-3AD203B41FA5}">
                      <a16:colId xmlns:a16="http://schemas.microsoft.com/office/drawing/2014/main" val="692754113"/>
                    </a:ext>
                  </a:extLst>
                </a:gridCol>
                <a:gridCol w="1268881">
                  <a:extLst>
                    <a:ext uri="{9D8B030D-6E8A-4147-A177-3AD203B41FA5}">
                      <a16:colId xmlns:a16="http://schemas.microsoft.com/office/drawing/2014/main" val="2003465161"/>
                    </a:ext>
                  </a:extLst>
                </a:gridCol>
                <a:gridCol w="1268881">
                  <a:extLst>
                    <a:ext uri="{9D8B030D-6E8A-4147-A177-3AD203B41FA5}">
                      <a16:colId xmlns:a16="http://schemas.microsoft.com/office/drawing/2014/main" val="2613035593"/>
                    </a:ext>
                  </a:extLst>
                </a:gridCol>
                <a:gridCol w="1268881">
                  <a:extLst>
                    <a:ext uri="{9D8B030D-6E8A-4147-A177-3AD203B41FA5}">
                      <a16:colId xmlns:a16="http://schemas.microsoft.com/office/drawing/2014/main" val="998676167"/>
                    </a:ext>
                  </a:extLst>
                </a:gridCol>
                <a:gridCol w="1268881">
                  <a:extLst>
                    <a:ext uri="{9D8B030D-6E8A-4147-A177-3AD203B41FA5}">
                      <a16:colId xmlns:a16="http://schemas.microsoft.com/office/drawing/2014/main" val="1516741452"/>
                    </a:ext>
                  </a:extLst>
                </a:gridCol>
                <a:gridCol w="1268881">
                  <a:extLst>
                    <a:ext uri="{9D8B030D-6E8A-4147-A177-3AD203B41FA5}">
                      <a16:colId xmlns:a16="http://schemas.microsoft.com/office/drawing/2014/main" val="4131270869"/>
                    </a:ext>
                  </a:extLst>
                </a:gridCol>
                <a:gridCol w="1208458">
                  <a:extLst>
                    <a:ext uri="{9D8B030D-6E8A-4147-A177-3AD203B41FA5}">
                      <a16:colId xmlns:a16="http://schemas.microsoft.com/office/drawing/2014/main" val="2939243420"/>
                    </a:ext>
                  </a:extLst>
                </a:gridCol>
              </a:tblGrid>
              <a:tr h="390853">
                <a:tc rowSpan="2">
                  <a:txBody>
                    <a:bodyPr/>
                    <a:lstStyle/>
                    <a:p>
                      <a:pPr algn="ctr" fontAlgn="ctr">
                        <a:buNone/>
                      </a:pPr>
                      <a:r>
                        <a:rPr lang="es-CR" sz="1400" b="1" i="0" u="none" strike="noStrike">
                          <a:effectLst/>
                          <a:latin typeface="Arial" panose="020B0604020202020204" pitchFamily="34" charset="0"/>
                        </a:rPr>
                        <a:t>ZONA</a:t>
                      </a:r>
                    </a:p>
                  </a:txBody>
                  <a:tcPr marL="9242" marR="9242" marT="924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3">
                  <a:txBody>
                    <a:bodyPr/>
                    <a:lstStyle/>
                    <a:p>
                      <a:pPr algn="ctr" fontAlgn="ctr">
                        <a:buNone/>
                      </a:pPr>
                      <a:r>
                        <a:rPr lang="es-CR" sz="1400" b="1" i="0" u="none" strike="noStrike">
                          <a:effectLst/>
                          <a:latin typeface="Arial" panose="020B0604020202020204" pitchFamily="34" charset="0"/>
                        </a:rPr>
                        <a:t>VENTAS DE EXPORTACIÓN</a:t>
                      </a:r>
                      <a:r>
                        <a:rPr lang="es-CR" sz="1400" b="1" i="0" u="none" strike="noStrike" baseline="30000">
                          <a:effectLst/>
                          <a:latin typeface="Arial" panose="020B0604020202020204" pitchFamily="34" charset="0"/>
                        </a:rPr>
                        <a:t> </a:t>
                      </a:r>
                      <a:endParaRPr lang="es-CR" sz="1400" b="1" i="0" u="none" strike="noStrike">
                        <a:effectLst/>
                        <a:latin typeface="Arial" panose="020B0604020202020204" pitchFamily="34" charset="0"/>
                      </a:endParaRPr>
                    </a:p>
                  </a:txBody>
                  <a:tcPr marL="9242" marR="9242" marT="924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hMerge="1">
                  <a:txBody>
                    <a:bodyPr/>
                    <a:lstStyle/>
                    <a:p>
                      <a:endParaRPr lang="es-CR"/>
                    </a:p>
                  </a:txBody>
                  <a:tcPr/>
                </a:tc>
                <a:tc gridSpan="3">
                  <a:txBody>
                    <a:bodyPr/>
                    <a:lstStyle/>
                    <a:p>
                      <a:pPr algn="ctr" fontAlgn="ctr">
                        <a:buNone/>
                      </a:pPr>
                      <a:r>
                        <a:rPr lang="es-CR" sz="1400" b="1" i="0" u="none" strike="noStrike">
                          <a:effectLst/>
                          <a:latin typeface="Arial" panose="020B0604020202020204" pitchFamily="34" charset="0"/>
                        </a:rPr>
                        <a:t>VENTAS CONSUMO NACIONAL</a:t>
                      </a:r>
                    </a:p>
                  </a:txBody>
                  <a:tcPr marL="9242" marR="9242" marT="924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hMerge="1">
                  <a:txBody>
                    <a:bodyPr/>
                    <a:lstStyle/>
                    <a:p>
                      <a:endParaRPr lang="es-CR"/>
                    </a:p>
                  </a:txBody>
                  <a:tcPr/>
                </a:tc>
                <a:tc>
                  <a:txBody>
                    <a:bodyPr/>
                    <a:lstStyle/>
                    <a:p>
                      <a:pPr algn="ctr" fontAlgn="ctr">
                        <a:buNone/>
                      </a:pPr>
                      <a:r>
                        <a:rPr lang="es-CR" sz="1200" b="1" i="0" u="none" strike="noStrike">
                          <a:effectLst/>
                          <a:latin typeface="Arial" panose="020B0604020202020204" pitchFamily="34" charset="0"/>
                        </a:rPr>
                        <a:t>TOTAL DE VENTAS</a:t>
                      </a:r>
                    </a:p>
                  </a:txBody>
                  <a:tcPr marL="9242" marR="9242" marT="924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667973292"/>
                  </a:ext>
                </a:extLst>
              </a:tr>
              <a:tr h="531625">
                <a:tc vMerge="1">
                  <a:txBody>
                    <a:bodyPr/>
                    <a:lstStyle/>
                    <a:p>
                      <a:endParaRPr lang="es-CR"/>
                    </a:p>
                  </a:txBody>
                  <a:tcPr/>
                </a:tc>
                <a:tc>
                  <a:txBody>
                    <a:bodyPr/>
                    <a:lstStyle/>
                    <a:p>
                      <a:pPr algn="ctr" fontAlgn="ctr">
                        <a:buNone/>
                      </a:pPr>
                      <a:r>
                        <a:rPr lang="es-ES" sz="1200" b="1" i="0" u="none" strike="noStrike">
                          <a:effectLst/>
                          <a:latin typeface="Arial" panose="020B0604020202020204" pitchFamily="34" charset="0"/>
                        </a:rPr>
                        <a:t>Ventas en u.46 kgs en consignación</a:t>
                      </a:r>
                    </a:p>
                  </a:txBody>
                  <a:tcPr marL="9242" marR="9242" marT="924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s-ES" sz="1200" b="1" i="0" u="none" strike="noStrike">
                          <a:effectLst/>
                          <a:latin typeface="Arial" panose="020B0604020202020204" pitchFamily="34" charset="0"/>
                        </a:rPr>
                        <a:t>Ventas en U. de 46 Kgs. con Precio</a:t>
                      </a:r>
                    </a:p>
                  </a:txBody>
                  <a:tcPr marL="9242" marR="9242" marT="924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s-CR" sz="1200" b="1" i="0" u="none" strike="noStrike">
                          <a:effectLst/>
                          <a:latin typeface="Arial" panose="020B0604020202020204" pitchFamily="34" charset="0"/>
                        </a:rPr>
                        <a:t>  Promedio $ por U. de 46 kgs.</a:t>
                      </a:r>
                    </a:p>
                  </a:txBody>
                  <a:tcPr marL="9242" marR="9242" marT="924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s-ES" sz="1200" b="1" i="0" u="none" strike="noStrike">
                          <a:effectLst/>
                          <a:latin typeface="Arial" panose="020B0604020202020204" pitchFamily="34" charset="0"/>
                        </a:rPr>
                        <a:t>Ventas en u.46 kgs en consignación</a:t>
                      </a:r>
                    </a:p>
                  </a:txBody>
                  <a:tcPr marL="9242" marR="9242" marT="924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s-CR" sz="1200" b="1" i="0" u="none" strike="noStrike">
                          <a:effectLst/>
                          <a:latin typeface="Arial" panose="020B0604020202020204" pitchFamily="34" charset="0"/>
                        </a:rPr>
                        <a:t>Ventas en U. de 46 Kgs. </a:t>
                      </a:r>
                    </a:p>
                  </a:txBody>
                  <a:tcPr marL="9242" marR="9242" marT="924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s-CR" sz="1200" b="1" i="0" u="none" strike="noStrike">
                          <a:effectLst/>
                          <a:latin typeface="Arial" panose="020B0604020202020204" pitchFamily="34" charset="0"/>
                        </a:rPr>
                        <a:t>PRECIO KG.POR ZONA</a:t>
                      </a:r>
                    </a:p>
                  </a:txBody>
                  <a:tcPr marL="9242" marR="9242" marT="924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s-ES" sz="1200" b="1" i="0" u="none" strike="noStrike">
                          <a:effectLst/>
                          <a:latin typeface="Arial" panose="020B0604020202020204" pitchFamily="34" charset="0"/>
                        </a:rPr>
                        <a:t> EN UNIDADES DE 46 KILOGRAMOS</a:t>
                      </a:r>
                    </a:p>
                  </a:txBody>
                  <a:tcPr marL="9242" marR="9242" marT="924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453552375"/>
                  </a:ext>
                </a:extLst>
              </a:tr>
              <a:tr h="212125">
                <a:tc>
                  <a:txBody>
                    <a:bodyPr/>
                    <a:lstStyle/>
                    <a:p>
                      <a:pPr algn="l" fontAlgn="b">
                        <a:buNone/>
                      </a:pPr>
                      <a:r>
                        <a:rPr lang="es-CR" sz="1400" b="1" i="0" u="none" strike="noStrike">
                          <a:effectLst/>
                          <a:latin typeface="Arial" panose="020B0604020202020204" pitchFamily="34" charset="0"/>
                        </a:rPr>
                        <a:t>Coto Brus</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ctr" fontAlgn="b">
                        <a:buNone/>
                      </a:pPr>
                      <a:r>
                        <a:rPr lang="es-CR" sz="1400" b="0" i="0" u="none" strike="noStrike">
                          <a:effectLst/>
                          <a:latin typeface="Arial" panose="020B0604020202020204" pitchFamily="34" charset="0"/>
                        </a:rPr>
                        <a:t>  320 </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ctr" fontAlgn="b">
                        <a:buNone/>
                      </a:pPr>
                      <a:r>
                        <a:rPr lang="es-CR" sz="1400" b="0" i="0" u="none" strike="noStrike">
                          <a:effectLst/>
                          <a:latin typeface="Arial" panose="020B0604020202020204" pitchFamily="34" charset="0"/>
                        </a:rPr>
                        <a:t>  107,645 </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ctr" fontAlgn="b">
                        <a:buNone/>
                      </a:pPr>
                      <a:r>
                        <a:rPr lang="es-CR" sz="1400" b="0" i="0" u="none" strike="noStrike">
                          <a:effectLst/>
                          <a:latin typeface="Arial" panose="020B0604020202020204" pitchFamily="34" charset="0"/>
                        </a:rPr>
                        <a:t>334.60</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ctr" fontAlgn="b">
                        <a:buNone/>
                      </a:pPr>
                      <a:r>
                        <a:rPr lang="es-CR" sz="1400" b="0" i="0" u="none" strike="noStrike">
                          <a:effectLst/>
                          <a:latin typeface="Arial" panose="020B0604020202020204" pitchFamily="34" charset="0"/>
                        </a:rPr>
                        <a:t>                      -   </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ctr" fontAlgn="b">
                        <a:buNone/>
                      </a:pPr>
                      <a:r>
                        <a:rPr lang="es-CR" sz="1400" b="0" i="0" u="none" strike="noStrike">
                          <a:effectLst/>
                          <a:latin typeface="Arial" panose="020B0604020202020204" pitchFamily="34" charset="0"/>
                        </a:rPr>
                        <a:t>  5,478 </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ctr" fontAlgn="b">
                        <a:buNone/>
                      </a:pPr>
                      <a:r>
                        <a:rPr lang="es-CR" sz="1400" b="1" i="0" u="none" strike="noStrike">
                          <a:solidFill>
                            <a:srgbClr val="0000FF"/>
                          </a:solidFill>
                          <a:effectLst/>
                          <a:latin typeface="Arial" panose="020B0604020202020204" pitchFamily="34" charset="0"/>
                        </a:rPr>
                        <a:t>  3,256 </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ctr" fontAlgn="b">
                        <a:buNone/>
                      </a:pPr>
                      <a:r>
                        <a:rPr lang="es-CR" sz="1400" b="0" i="0" u="none" strike="noStrike">
                          <a:effectLst/>
                          <a:latin typeface="Arial" panose="020B0604020202020204" pitchFamily="34" charset="0"/>
                        </a:rPr>
                        <a:t>  113,443 </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1508209003"/>
                  </a:ext>
                </a:extLst>
              </a:tr>
              <a:tr h="212125">
                <a:tc>
                  <a:txBody>
                    <a:bodyPr/>
                    <a:lstStyle/>
                    <a:p>
                      <a:pPr algn="l" fontAlgn="b">
                        <a:buNone/>
                      </a:pPr>
                      <a:r>
                        <a:rPr lang="es-CR" sz="1400" b="1" i="0" u="none" strike="noStrike">
                          <a:effectLst/>
                          <a:latin typeface="Arial" panose="020B0604020202020204" pitchFamily="34" charset="0"/>
                        </a:rPr>
                        <a:t>Los Santos</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0" i="0" u="none" strike="noStrike">
                          <a:effectLst/>
                          <a:latin typeface="Arial" panose="020B0604020202020204" pitchFamily="34" charset="0"/>
                        </a:rPr>
                        <a:t>  38,909 </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0" i="0" u="none" strike="noStrike">
                          <a:effectLst/>
                          <a:latin typeface="Arial" panose="020B0604020202020204" pitchFamily="34" charset="0"/>
                        </a:rPr>
                        <a:t>  319,145 </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0" i="0" u="none" strike="noStrike">
                          <a:effectLst/>
                          <a:latin typeface="Arial" panose="020B0604020202020204" pitchFamily="34" charset="0"/>
                        </a:rPr>
                        <a:t>347.23</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0" i="0" u="none" strike="noStrike">
                          <a:effectLst/>
                          <a:latin typeface="Arial" panose="020B0604020202020204" pitchFamily="34" charset="0"/>
                        </a:rPr>
                        <a:t>                      -   </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0" i="0" u="none" strike="noStrike">
                          <a:effectLst/>
                          <a:latin typeface="Arial" panose="020B0604020202020204" pitchFamily="34" charset="0"/>
                        </a:rPr>
                        <a:t>  16,453 </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1" i="0" u="none" strike="noStrike">
                          <a:solidFill>
                            <a:srgbClr val="0000FF"/>
                          </a:solidFill>
                          <a:effectLst/>
                          <a:latin typeface="Arial" panose="020B0604020202020204" pitchFamily="34" charset="0"/>
                        </a:rPr>
                        <a:t>  3,183 </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0" i="0" u="none" strike="noStrike">
                          <a:effectLst/>
                          <a:latin typeface="Arial" panose="020B0604020202020204" pitchFamily="34" charset="0"/>
                        </a:rPr>
                        <a:t>  374,507 </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446175949"/>
                  </a:ext>
                </a:extLst>
              </a:tr>
              <a:tr h="212125">
                <a:tc>
                  <a:txBody>
                    <a:bodyPr/>
                    <a:lstStyle/>
                    <a:p>
                      <a:pPr algn="l" fontAlgn="b">
                        <a:buNone/>
                      </a:pPr>
                      <a:r>
                        <a:rPr lang="es-CR" sz="1400" b="1" i="0" u="none" strike="noStrike">
                          <a:effectLst/>
                          <a:latin typeface="Arial" panose="020B0604020202020204" pitchFamily="34" charset="0"/>
                        </a:rPr>
                        <a:t>Pérez Zeledón</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0" i="0" u="none" strike="noStrike">
                          <a:effectLst/>
                          <a:latin typeface="Arial" panose="020B0604020202020204" pitchFamily="34" charset="0"/>
                        </a:rPr>
                        <a:t>  3,012 </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0" i="0" u="none" strike="noStrike">
                          <a:effectLst/>
                          <a:latin typeface="Arial" panose="020B0604020202020204" pitchFamily="34" charset="0"/>
                        </a:rPr>
                        <a:t>  97,541 </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0" i="0" u="none" strike="noStrike">
                          <a:effectLst/>
                          <a:latin typeface="Arial" panose="020B0604020202020204" pitchFamily="34" charset="0"/>
                        </a:rPr>
                        <a:t>350.14</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0" i="0" u="none" strike="noStrike">
                          <a:effectLst/>
                          <a:latin typeface="Arial" panose="020B0604020202020204" pitchFamily="34" charset="0"/>
                        </a:rPr>
                        <a:t>                      -   </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0" i="0" u="none" strike="noStrike">
                          <a:effectLst/>
                          <a:latin typeface="Arial" panose="020B0604020202020204" pitchFamily="34" charset="0"/>
                        </a:rPr>
                        <a:t>  12,081 </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1" i="0" u="none" strike="noStrike">
                          <a:solidFill>
                            <a:srgbClr val="0000FF"/>
                          </a:solidFill>
                          <a:effectLst/>
                          <a:latin typeface="Arial" panose="020B0604020202020204" pitchFamily="34" charset="0"/>
                        </a:rPr>
                        <a:t>  3,221 </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0" i="0" u="none" strike="noStrike">
                          <a:effectLst/>
                          <a:latin typeface="Arial" panose="020B0604020202020204" pitchFamily="34" charset="0"/>
                        </a:rPr>
                        <a:t>  112,634 </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3858186400"/>
                  </a:ext>
                </a:extLst>
              </a:tr>
              <a:tr h="212125">
                <a:tc>
                  <a:txBody>
                    <a:bodyPr/>
                    <a:lstStyle/>
                    <a:p>
                      <a:pPr algn="l" fontAlgn="b">
                        <a:buNone/>
                      </a:pPr>
                      <a:r>
                        <a:rPr lang="es-CR" sz="1400" b="1" i="0" u="none" strike="noStrike">
                          <a:effectLst/>
                          <a:latin typeface="Arial" panose="020B0604020202020204" pitchFamily="34" charset="0"/>
                        </a:rPr>
                        <a:t>Turrialba</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0" i="0" u="none" strike="noStrike">
                          <a:effectLst/>
                          <a:latin typeface="Arial" panose="020B0604020202020204" pitchFamily="34" charset="0"/>
                        </a:rPr>
                        <a:t>  1,502 </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0" i="0" u="none" strike="noStrike">
                          <a:effectLst/>
                          <a:latin typeface="Arial" panose="020B0604020202020204" pitchFamily="34" charset="0"/>
                        </a:rPr>
                        <a:t>  35,683 </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0" i="0" u="none" strike="noStrike">
                          <a:effectLst/>
                          <a:latin typeface="Arial" panose="020B0604020202020204" pitchFamily="34" charset="0"/>
                        </a:rPr>
                        <a:t>310.39</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0" i="0" u="none" strike="noStrike">
                          <a:effectLst/>
                          <a:latin typeface="Arial" panose="020B0604020202020204" pitchFamily="34" charset="0"/>
                        </a:rPr>
                        <a:t>                      -   </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0" i="0" u="none" strike="noStrike">
                          <a:effectLst/>
                          <a:latin typeface="Arial" panose="020B0604020202020204" pitchFamily="34" charset="0"/>
                        </a:rPr>
                        <a:t>  639 </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1" i="0" u="none" strike="noStrike">
                          <a:solidFill>
                            <a:srgbClr val="0000FF"/>
                          </a:solidFill>
                          <a:effectLst/>
                          <a:latin typeface="Arial" panose="020B0604020202020204" pitchFamily="34" charset="0"/>
                        </a:rPr>
                        <a:t>  3,418 </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0" i="0" u="none" strike="noStrike">
                          <a:effectLst/>
                          <a:latin typeface="Arial" panose="020B0604020202020204" pitchFamily="34" charset="0"/>
                        </a:rPr>
                        <a:t>  37,824 </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1687113074"/>
                  </a:ext>
                </a:extLst>
              </a:tr>
              <a:tr h="212125">
                <a:tc>
                  <a:txBody>
                    <a:bodyPr/>
                    <a:lstStyle/>
                    <a:p>
                      <a:pPr algn="l" fontAlgn="b">
                        <a:buNone/>
                      </a:pPr>
                      <a:r>
                        <a:rPr lang="es-CR" sz="1400" b="1" i="0" u="none" strike="noStrike">
                          <a:effectLst/>
                          <a:latin typeface="Arial" panose="020B0604020202020204" pitchFamily="34" charset="0"/>
                        </a:rPr>
                        <a:t>Valle Central</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0" i="0" u="none" strike="noStrike">
                          <a:effectLst/>
                          <a:latin typeface="Arial" panose="020B0604020202020204" pitchFamily="34" charset="0"/>
                        </a:rPr>
                        <a:t>  10,430 </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0" i="0" u="none" strike="noStrike">
                          <a:effectLst/>
                          <a:latin typeface="Arial" panose="020B0604020202020204" pitchFamily="34" charset="0"/>
                        </a:rPr>
                        <a:t>  116,981 </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0" i="0" u="none" strike="noStrike">
                          <a:effectLst/>
                          <a:latin typeface="Arial" panose="020B0604020202020204" pitchFamily="34" charset="0"/>
                        </a:rPr>
                        <a:t>350.71</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0" i="0" u="none" strike="noStrike">
                          <a:effectLst/>
                          <a:latin typeface="Arial" panose="020B0604020202020204" pitchFamily="34" charset="0"/>
                        </a:rPr>
                        <a:t>                      -   </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0" i="0" u="none" strike="noStrike">
                          <a:effectLst/>
                          <a:latin typeface="Arial" panose="020B0604020202020204" pitchFamily="34" charset="0"/>
                        </a:rPr>
                        <a:t>  7,350 </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1" i="0" u="none" strike="noStrike">
                          <a:solidFill>
                            <a:srgbClr val="0000FF"/>
                          </a:solidFill>
                          <a:effectLst/>
                          <a:latin typeface="Arial" panose="020B0604020202020204" pitchFamily="34" charset="0"/>
                        </a:rPr>
                        <a:t>  3,071 </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0" i="0" u="none" strike="noStrike">
                          <a:effectLst/>
                          <a:latin typeface="Arial" panose="020B0604020202020204" pitchFamily="34" charset="0"/>
                        </a:rPr>
                        <a:t>  134,762 </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53224287"/>
                  </a:ext>
                </a:extLst>
              </a:tr>
              <a:tr h="415443">
                <a:tc>
                  <a:txBody>
                    <a:bodyPr/>
                    <a:lstStyle/>
                    <a:p>
                      <a:pPr algn="l" fontAlgn="b">
                        <a:buNone/>
                      </a:pPr>
                      <a:r>
                        <a:rPr lang="es-CR" sz="1400" b="1" i="0" u="none" strike="noStrike">
                          <a:effectLst/>
                          <a:latin typeface="Arial" panose="020B0604020202020204" pitchFamily="34" charset="0"/>
                        </a:rPr>
                        <a:t>Valle  Occidental</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0" i="0" u="none" strike="noStrike">
                          <a:effectLst/>
                          <a:latin typeface="Arial" panose="020B0604020202020204" pitchFamily="34" charset="0"/>
                        </a:rPr>
                        <a:t>  19,971 </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0" i="0" u="none" strike="noStrike">
                          <a:effectLst/>
                          <a:latin typeface="Arial" panose="020B0604020202020204" pitchFamily="34" charset="0"/>
                        </a:rPr>
                        <a:t>  160,901 </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0" i="0" u="none" strike="noStrike">
                          <a:effectLst/>
                          <a:latin typeface="Arial" panose="020B0604020202020204" pitchFamily="34" charset="0"/>
                        </a:rPr>
                        <a:t>324.50</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0" i="0" u="none" strike="noStrike">
                          <a:effectLst/>
                          <a:latin typeface="Arial" panose="020B0604020202020204" pitchFamily="34" charset="0"/>
                        </a:rPr>
                        <a:t>                      -   </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0" i="0" u="none" strike="noStrike">
                          <a:effectLst/>
                          <a:latin typeface="Arial" panose="020B0604020202020204" pitchFamily="34" charset="0"/>
                        </a:rPr>
                        <a:t>  4,766 </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1" i="0" u="none" strike="noStrike">
                          <a:solidFill>
                            <a:srgbClr val="0000FF"/>
                          </a:solidFill>
                          <a:effectLst/>
                          <a:latin typeface="Arial" panose="020B0604020202020204" pitchFamily="34" charset="0"/>
                        </a:rPr>
                        <a:t>  3,360 </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0" i="0" u="none" strike="noStrike">
                          <a:effectLst/>
                          <a:latin typeface="Arial" panose="020B0604020202020204" pitchFamily="34" charset="0"/>
                        </a:rPr>
                        <a:t>  185,638 </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3906142019"/>
                  </a:ext>
                </a:extLst>
              </a:tr>
              <a:tr h="212125">
                <a:tc>
                  <a:txBody>
                    <a:bodyPr/>
                    <a:lstStyle/>
                    <a:p>
                      <a:pPr algn="l" fontAlgn="b">
                        <a:buNone/>
                      </a:pPr>
                      <a:r>
                        <a:rPr lang="es-CR" sz="1400" b="1" i="0" u="none" strike="noStrike">
                          <a:effectLst/>
                          <a:latin typeface="Arial" panose="020B0604020202020204" pitchFamily="34" charset="0"/>
                        </a:rPr>
                        <a:t>Zona Norte</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400" b="0" i="0" u="none" strike="noStrike">
                          <a:effectLst/>
                          <a:latin typeface="Arial" panose="020B0604020202020204" pitchFamily="34" charset="0"/>
                        </a:rPr>
                        <a:t>                     -   </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400" b="0" i="0" u="none" strike="noStrike">
                          <a:effectLst/>
                          <a:latin typeface="Arial" panose="020B0604020202020204" pitchFamily="34" charset="0"/>
                        </a:rPr>
                        <a:t>  6,316 </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400" b="0" i="0" u="none" strike="noStrike">
                          <a:effectLst/>
                          <a:latin typeface="Arial" panose="020B0604020202020204" pitchFamily="34" charset="0"/>
                        </a:rPr>
                        <a:t>398.78</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400" b="0" i="0" u="none" strike="noStrike">
                          <a:effectLst/>
                          <a:latin typeface="Arial" panose="020B0604020202020204" pitchFamily="34" charset="0"/>
                        </a:rPr>
                        <a:t>                      -   </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400" b="0" i="0" u="none" strike="noStrike">
                          <a:effectLst/>
                          <a:latin typeface="Arial" panose="020B0604020202020204" pitchFamily="34" charset="0"/>
                        </a:rPr>
                        <a:t>  1,200 </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400" b="1" i="0" u="none" strike="noStrike">
                          <a:solidFill>
                            <a:srgbClr val="0000FF"/>
                          </a:solidFill>
                          <a:effectLst/>
                          <a:latin typeface="Arial" panose="020B0604020202020204" pitchFamily="34" charset="0"/>
                        </a:rPr>
                        <a:t>  3,359 </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400" b="0" i="0" u="none" strike="noStrike">
                          <a:effectLst/>
                          <a:latin typeface="Arial" panose="020B0604020202020204" pitchFamily="34" charset="0"/>
                        </a:rPr>
                        <a:t>  7,516 </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561657981"/>
                  </a:ext>
                </a:extLst>
              </a:tr>
              <a:tr h="212125">
                <a:tc>
                  <a:txBody>
                    <a:bodyPr/>
                    <a:lstStyle/>
                    <a:p>
                      <a:pPr algn="ctr" fontAlgn="b">
                        <a:buNone/>
                      </a:pPr>
                      <a:r>
                        <a:rPr lang="es-CR" sz="1400" b="0" i="0" u="none" strike="noStrike">
                          <a:effectLst/>
                          <a:latin typeface="Arial" panose="020B0604020202020204" pitchFamily="34" charset="0"/>
                        </a:rPr>
                        <a:t>Total Nacional</a:t>
                      </a:r>
                    </a:p>
                  </a:txBody>
                  <a:tcPr marL="9242" marR="9242" marT="9242"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400" b="1" i="0" u="none" strike="noStrike">
                          <a:effectLst/>
                          <a:latin typeface="Arial" panose="020B0604020202020204" pitchFamily="34" charset="0"/>
                        </a:rPr>
                        <a:t>  74,144 </a:t>
                      </a:r>
                    </a:p>
                  </a:txBody>
                  <a:tcPr marL="9242" marR="9242" marT="9242"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400" b="1" i="0" u="none" strike="noStrike">
                          <a:effectLst/>
                          <a:latin typeface="Arial" panose="020B0604020202020204" pitchFamily="34" charset="0"/>
                        </a:rPr>
                        <a:t>  844,213 </a:t>
                      </a:r>
                    </a:p>
                  </a:txBody>
                  <a:tcPr marL="9242" marR="9242" marT="9242"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400" b="1" i="0" u="none" strike="noStrike">
                          <a:solidFill>
                            <a:srgbClr val="0000FF"/>
                          </a:solidFill>
                          <a:effectLst/>
                          <a:latin typeface="Arial" panose="020B0604020202020204" pitchFamily="34" charset="0"/>
                        </a:rPr>
                        <a:t>  340.93 </a:t>
                      </a:r>
                    </a:p>
                  </a:txBody>
                  <a:tcPr marL="9242" marR="9242" marT="9242"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400" b="1" i="0" u="none" strike="noStrike">
                          <a:effectLst/>
                          <a:latin typeface="Arial" panose="020B0604020202020204" pitchFamily="34" charset="0"/>
                        </a:rPr>
                        <a:t>                      -   </a:t>
                      </a:r>
                    </a:p>
                  </a:txBody>
                  <a:tcPr marL="9242" marR="9242" marT="9242"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400" b="1" i="0" u="none" strike="noStrike">
                          <a:effectLst/>
                          <a:latin typeface="Arial" panose="020B0604020202020204" pitchFamily="34" charset="0"/>
                        </a:rPr>
                        <a:t>  47,967 </a:t>
                      </a:r>
                    </a:p>
                  </a:txBody>
                  <a:tcPr marL="9242" marR="9242" marT="9242"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400" b="1" i="0" u="none" strike="noStrike">
                          <a:solidFill>
                            <a:srgbClr val="0000FF"/>
                          </a:solidFill>
                          <a:effectLst/>
                          <a:latin typeface="Arial" panose="020B0604020202020204" pitchFamily="34" charset="0"/>
                        </a:rPr>
                        <a:t>  3,209.00 </a:t>
                      </a:r>
                    </a:p>
                  </a:txBody>
                  <a:tcPr marL="9242" marR="9242" marT="9242"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400" b="1" i="0" u="none" strike="noStrike">
                          <a:effectLst/>
                          <a:latin typeface="Arial" panose="020B0604020202020204" pitchFamily="34" charset="0"/>
                        </a:rPr>
                        <a:t>  966,324 </a:t>
                      </a:r>
                    </a:p>
                  </a:txBody>
                  <a:tcPr marL="9242" marR="9242" marT="9242"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727153919"/>
                  </a:ext>
                </a:extLst>
              </a:tr>
              <a:tr h="212125">
                <a:tc>
                  <a:txBody>
                    <a:bodyPr/>
                    <a:lstStyle/>
                    <a:p>
                      <a:pPr algn="l" fontAlgn="b">
                        <a:buNone/>
                      </a:pPr>
                      <a:endParaRPr lang="es-CR" sz="1400" b="0" i="0" u="none" strike="noStrike">
                        <a:effectLst/>
                        <a:latin typeface="Arial" panose="020B0604020202020204" pitchFamily="34" charset="0"/>
                      </a:endParaRPr>
                    </a:p>
                  </a:txBody>
                  <a:tcPr marL="9242" marR="9242" marT="9242"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400" b="0" i="0" u="none" strike="noStrike">
                        <a:effectLst/>
                        <a:latin typeface="Arial" panose="020B0604020202020204" pitchFamily="34" charset="0"/>
                      </a:endParaRPr>
                    </a:p>
                  </a:txBody>
                  <a:tcPr marL="9242" marR="9242" marT="9242"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400" b="0" i="0" u="none" strike="noStrike">
                        <a:effectLst/>
                        <a:latin typeface="Arial" panose="020B0604020202020204" pitchFamily="34" charset="0"/>
                      </a:endParaRPr>
                    </a:p>
                  </a:txBody>
                  <a:tcPr marL="9242" marR="9242" marT="9242"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400" b="0" i="0" u="none" strike="noStrike">
                        <a:effectLst/>
                        <a:latin typeface="Arial" panose="020B0604020202020204" pitchFamily="34" charset="0"/>
                      </a:endParaRPr>
                    </a:p>
                  </a:txBody>
                  <a:tcPr marL="9242" marR="9242" marT="9242"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400" b="0" i="0" u="none" strike="noStrike">
                        <a:effectLst/>
                        <a:latin typeface="Arial" panose="020B0604020202020204" pitchFamily="34" charset="0"/>
                      </a:endParaRPr>
                    </a:p>
                  </a:txBody>
                  <a:tcPr marL="9242" marR="9242" marT="9242"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400" b="0" i="0" u="none" strike="noStrike">
                        <a:effectLst/>
                        <a:latin typeface="Arial" panose="020B0604020202020204" pitchFamily="34" charset="0"/>
                      </a:endParaRPr>
                    </a:p>
                  </a:txBody>
                  <a:tcPr marL="9242" marR="9242" marT="9242"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400" b="0" i="0" u="none" strike="noStrike">
                        <a:effectLst/>
                        <a:latin typeface="Arial" panose="020B0604020202020204" pitchFamily="34" charset="0"/>
                      </a:endParaRPr>
                    </a:p>
                  </a:txBody>
                  <a:tcPr marL="9242" marR="9242" marT="9242"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400" b="0" i="0" u="none" strike="noStrike">
                        <a:effectLst/>
                        <a:latin typeface="Arial" panose="020B0604020202020204" pitchFamily="34" charset="0"/>
                      </a:endParaRPr>
                    </a:p>
                  </a:txBody>
                  <a:tcPr marL="9242" marR="9242" marT="9242"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860334755"/>
                  </a:ext>
                </a:extLst>
              </a:tr>
              <a:tr h="164569">
                <a:tc gridSpan="8">
                  <a:txBody>
                    <a:bodyPr/>
                    <a:lstStyle/>
                    <a:p>
                      <a:pPr algn="l" fontAlgn="ctr">
                        <a:buNone/>
                      </a:pPr>
                      <a:r>
                        <a:rPr lang="es-ES" sz="1000" b="0" i="0" u="none" strike="noStrike">
                          <a:effectLst/>
                          <a:latin typeface="Arial" panose="020B0604020202020204" pitchFamily="34" charset="0"/>
                        </a:rPr>
                        <a:t>Detalle de comercialización de café por zonas, tanto de Consumo Nacional como de Exportación, aplicando el rendimiento de la cosecha anterior</a:t>
                      </a:r>
                    </a:p>
                  </a:txBody>
                  <a:tcPr marL="9242" marR="9242" marT="924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extLst>
                  <a:ext uri="{0D108BD9-81ED-4DB2-BD59-A6C34878D82A}">
                    <a16:rowId xmlns:a16="http://schemas.microsoft.com/office/drawing/2014/main" val="3529600041"/>
                  </a:ext>
                </a:extLst>
              </a:tr>
              <a:tr h="171426">
                <a:tc>
                  <a:txBody>
                    <a:bodyPr/>
                    <a:lstStyle/>
                    <a:p>
                      <a:pPr algn="l" fontAlgn="ctr">
                        <a:buNone/>
                      </a:pPr>
                      <a:r>
                        <a:rPr lang="es-CR" sz="1000" b="0" i="0" u="none" strike="noStrike">
                          <a:effectLst/>
                          <a:latin typeface="Arial" panose="020B0604020202020204" pitchFamily="34" charset="0"/>
                        </a:rPr>
                        <a:t> </a:t>
                      </a:r>
                    </a:p>
                  </a:txBody>
                  <a:tcPr marL="9242" marR="9242" marT="9242"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buNone/>
                      </a:pPr>
                      <a:endParaRPr lang="es-CR" sz="1000" b="0" i="0" u="none" strike="noStrike">
                        <a:effectLst/>
                        <a:latin typeface="Arial" panose="020B0604020202020204" pitchFamily="34" charset="0"/>
                      </a:endParaRPr>
                    </a:p>
                  </a:txBody>
                  <a:tcPr marL="9242" marR="9242" marT="9242" marB="0" anchor="ctr">
                    <a:lnL>
                      <a:noFill/>
                    </a:lnL>
                    <a:lnR>
                      <a:noFill/>
                    </a:lnR>
                    <a:lnT>
                      <a:noFill/>
                    </a:lnT>
                    <a:lnB>
                      <a:noFill/>
                    </a:lnB>
                    <a:noFill/>
                  </a:tcPr>
                </a:tc>
                <a:tc>
                  <a:txBody>
                    <a:bodyPr/>
                    <a:lstStyle/>
                    <a:p>
                      <a:pPr algn="l" fontAlgn="ctr">
                        <a:buNone/>
                      </a:pPr>
                      <a:endParaRPr lang="es-CR" sz="1000" b="0" i="0" u="none" strike="noStrike">
                        <a:effectLst/>
                        <a:latin typeface="Arial" panose="020B0604020202020204" pitchFamily="34" charset="0"/>
                      </a:endParaRPr>
                    </a:p>
                  </a:txBody>
                  <a:tcPr marL="9242" marR="9242" marT="9242" marB="0" anchor="ctr">
                    <a:lnL>
                      <a:noFill/>
                    </a:lnL>
                    <a:lnR>
                      <a:noFill/>
                    </a:lnR>
                    <a:lnT>
                      <a:noFill/>
                    </a:lnT>
                    <a:lnB>
                      <a:noFill/>
                    </a:lnB>
                    <a:noFill/>
                  </a:tcPr>
                </a:tc>
                <a:tc>
                  <a:txBody>
                    <a:bodyPr/>
                    <a:lstStyle/>
                    <a:p>
                      <a:pPr algn="l" fontAlgn="ctr">
                        <a:buNone/>
                      </a:pPr>
                      <a:endParaRPr lang="es-CR" sz="1000" b="0" i="0" u="none" strike="noStrike">
                        <a:effectLst/>
                        <a:latin typeface="Arial" panose="020B0604020202020204" pitchFamily="34" charset="0"/>
                      </a:endParaRPr>
                    </a:p>
                  </a:txBody>
                  <a:tcPr marL="9242" marR="9242" marT="9242" marB="0" anchor="ctr">
                    <a:lnL>
                      <a:noFill/>
                    </a:lnL>
                    <a:lnR>
                      <a:noFill/>
                    </a:lnR>
                    <a:lnT>
                      <a:noFill/>
                    </a:lnT>
                    <a:lnB>
                      <a:noFill/>
                    </a:lnB>
                    <a:noFill/>
                  </a:tcPr>
                </a:tc>
                <a:tc>
                  <a:txBody>
                    <a:bodyPr/>
                    <a:lstStyle/>
                    <a:p>
                      <a:pPr algn="l" fontAlgn="ctr">
                        <a:buNone/>
                      </a:pPr>
                      <a:endParaRPr lang="es-CR" sz="1000" b="0" i="0" u="none" strike="noStrike">
                        <a:effectLst/>
                        <a:latin typeface="Arial" panose="020B0604020202020204" pitchFamily="34" charset="0"/>
                      </a:endParaRPr>
                    </a:p>
                  </a:txBody>
                  <a:tcPr marL="9242" marR="9242" marT="9242" marB="0" anchor="ctr">
                    <a:lnL>
                      <a:noFill/>
                    </a:lnL>
                    <a:lnR>
                      <a:noFill/>
                    </a:lnR>
                    <a:lnT>
                      <a:noFill/>
                    </a:lnT>
                    <a:lnB>
                      <a:noFill/>
                    </a:lnB>
                    <a:noFill/>
                  </a:tcPr>
                </a:tc>
                <a:tc>
                  <a:txBody>
                    <a:bodyPr/>
                    <a:lstStyle/>
                    <a:p>
                      <a:pPr algn="l" fontAlgn="ctr">
                        <a:buNone/>
                      </a:pPr>
                      <a:r>
                        <a:rPr lang="es-CR" sz="1000" b="0" i="0" u="none" strike="noStrike">
                          <a:effectLst/>
                          <a:latin typeface="Arial" panose="020B0604020202020204" pitchFamily="34" charset="0"/>
                        </a:rPr>
                        <a:t> </a:t>
                      </a:r>
                    </a:p>
                  </a:txBody>
                  <a:tcPr marL="9242" marR="9242" marT="9242"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buNone/>
                      </a:pPr>
                      <a:endParaRPr lang="es-CR" sz="1000" b="0" i="0" u="none" strike="noStrike">
                        <a:effectLst/>
                        <a:latin typeface="Arial" panose="020B0604020202020204" pitchFamily="34" charset="0"/>
                      </a:endParaRPr>
                    </a:p>
                  </a:txBody>
                  <a:tcPr marL="9242" marR="9242" marT="9242" marB="0" anchor="ctr">
                    <a:lnL>
                      <a:noFill/>
                    </a:lnL>
                    <a:lnR>
                      <a:noFill/>
                    </a:lnR>
                    <a:lnT>
                      <a:noFill/>
                    </a:lnT>
                    <a:lnB>
                      <a:noFill/>
                    </a:lnB>
                    <a:noFill/>
                  </a:tcPr>
                </a:tc>
                <a:tc>
                  <a:txBody>
                    <a:bodyPr/>
                    <a:lstStyle/>
                    <a:p>
                      <a:pPr algn="l" fontAlgn="ctr">
                        <a:buNone/>
                      </a:pPr>
                      <a:r>
                        <a:rPr lang="es-CR" sz="1000" b="0" i="0" u="none" strike="noStrike">
                          <a:effectLst/>
                          <a:latin typeface="Arial" panose="020B0604020202020204" pitchFamily="34" charset="0"/>
                        </a:rPr>
                        <a:t> </a:t>
                      </a:r>
                    </a:p>
                  </a:txBody>
                  <a:tcPr marL="9242" marR="9242" marT="9242" marB="0" anchor="ctr">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582324724"/>
                  </a:ext>
                </a:extLst>
              </a:tr>
              <a:tr h="212125">
                <a:tc gridSpan="3">
                  <a:txBody>
                    <a:bodyPr/>
                    <a:lstStyle/>
                    <a:p>
                      <a:pPr algn="l" fontAlgn="b">
                        <a:buNone/>
                      </a:pPr>
                      <a:r>
                        <a:rPr lang="es-ES" sz="1000" b="0" i="0" u="none" strike="noStrike">
                          <a:effectLst/>
                          <a:latin typeface="Arial" panose="020B0604020202020204" pitchFamily="34" charset="0"/>
                        </a:rPr>
                        <a:t>El promedio nacional de exportación por unidad de 46 kg es de </a:t>
                      </a:r>
                    </a:p>
                  </a:txBody>
                  <a:tcPr marL="9242" marR="9242" marT="9242" marB="0" anchor="b">
                    <a:lnL w="6350" cap="flat" cmpd="sng" algn="ctr">
                      <a:solidFill>
                        <a:srgbClr val="000000"/>
                      </a:solidFill>
                      <a:prstDash val="solid"/>
                      <a:round/>
                      <a:headEnd type="none" w="med" len="med"/>
                      <a:tailEnd type="none" w="med" len="med"/>
                    </a:lnL>
                    <a:lnR>
                      <a:noFill/>
                    </a:lnR>
                    <a:lnT>
                      <a:noFill/>
                    </a:lnT>
                    <a:lnB>
                      <a:noFill/>
                    </a:lnB>
                    <a:noFill/>
                  </a:tcPr>
                </a:tc>
                <a:tc hMerge="1">
                  <a:txBody>
                    <a:bodyPr/>
                    <a:lstStyle/>
                    <a:p>
                      <a:endParaRPr lang="es-CR"/>
                    </a:p>
                  </a:txBody>
                  <a:tcPr/>
                </a:tc>
                <a:tc hMerge="1">
                  <a:txBody>
                    <a:bodyPr/>
                    <a:lstStyle/>
                    <a:p>
                      <a:endParaRPr lang="es-CR"/>
                    </a:p>
                  </a:txBody>
                  <a:tcPr/>
                </a:tc>
                <a:tc>
                  <a:txBody>
                    <a:bodyPr/>
                    <a:lstStyle/>
                    <a:p>
                      <a:pPr algn="l" fontAlgn="b">
                        <a:buNone/>
                      </a:pPr>
                      <a:endParaRPr lang="es-CR" sz="1000" b="1" i="0" u="none" strike="noStrike">
                        <a:solidFill>
                          <a:srgbClr val="0000FF"/>
                        </a:solidFill>
                        <a:effectLst/>
                        <a:latin typeface="Arial" panose="020B0604020202020204" pitchFamily="34" charset="0"/>
                      </a:endParaRPr>
                    </a:p>
                  </a:txBody>
                  <a:tcPr marL="9242" marR="9242" marT="9242" marB="0" anchor="b">
                    <a:lnL>
                      <a:noFill/>
                    </a:lnL>
                    <a:lnR>
                      <a:noFill/>
                    </a:lnR>
                    <a:lnT>
                      <a:noFill/>
                    </a:lnT>
                    <a:lnB>
                      <a:noFill/>
                    </a:lnB>
                    <a:noFill/>
                  </a:tcPr>
                </a:tc>
                <a:tc>
                  <a:txBody>
                    <a:bodyPr/>
                    <a:lstStyle/>
                    <a:p>
                      <a:pPr algn="l" fontAlgn="b">
                        <a:buNone/>
                      </a:pPr>
                      <a:endParaRPr lang="es-CR" sz="1000" b="1" i="0" u="none" strike="noStrike">
                        <a:solidFill>
                          <a:srgbClr val="0000FF"/>
                        </a:solidFill>
                        <a:effectLst/>
                        <a:latin typeface="Arial" panose="020B0604020202020204" pitchFamily="34" charset="0"/>
                      </a:endParaRPr>
                    </a:p>
                  </a:txBody>
                  <a:tcPr marL="9242" marR="9242" marT="9242"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buNone/>
                      </a:pPr>
                      <a:r>
                        <a:rPr lang="es-CR" sz="1400" b="0" i="0" u="none" strike="noStrike">
                          <a:effectLst/>
                          <a:latin typeface="Arial" panose="020B0604020202020204" pitchFamily="34" charset="0"/>
                        </a:rPr>
                        <a:t>$ 340.93</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000" b="0" i="0" u="none" strike="noStrike">
                        <a:effectLst/>
                        <a:latin typeface="Arial" panose="020B0604020202020204" pitchFamily="34" charset="0"/>
                      </a:endParaRPr>
                    </a:p>
                  </a:txBody>
                  <a:tcPr marL="9242" marR="9242" marT="9242"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b">
                        <a:buNone/>
                      </a:pPr>
                      <a:r>
                        <a:rPr lang="es-CR" sz="1000" b="0" i="0" u="none" strike="noStrike">
                          <a:effectLst/>
                          <a:latin typeface="Arial" panose="020B0604020202020204" pitchFamily="34" charset="0"/>
                        </a:rPr>
                        <a:t> </a:t>
                      </a:r>
                    </a:p>
                  </a:txBody>
                  <a:tcPr marL="9242" marR="9242" marT="9242"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46876294"/>
                  </a:ext>
                </a:extLst>
              </a:tr>
              <a:tr h="212125">
                <a:tc gridSpan="3">
                  <a:txBody>
                    <a:bodyPr/>
                    <a:lstStyle/>
                    <a:p>
                      <a:pPr algn="l" fontAlgn="b">
                        <a:buNone/>
                      </a:pPr>
                      <a:r>
                        <a:rPr lang="es-ES" sz="1000" b="0" i="0" u="none" strike="noStrike">
                          <a:effectLst/>
                          <a:latin typeface="Arial" panose="020B0604020202020204" pitchFamily="34" charset="0"/>
                        </a:rPr>
                        <a:t>El promedio nacional de ventas de consumo nacional por kg es de</a:t>
                      </a:r>
                    </a:p>
                  </a:txBody>
                  <a:tcPr marL="9242" marR="9242" marT="9242"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hMerge="1">
                  <a:txBody>
                    <a:bodyPr/>
                    <a:lstStyle/>
                    <a:p>
                      <a:endParaRPr lang="es-CR"/>
                    </a:p>
                  </a:txBody>
                  <a:tcPr/>
                </a:tc>
                <a:tc hMerge="1">
                  <a:txBody>
                    <a:bodyPr/>
                    <a:lstStyle/>
                    <a:p>
                      <a:endParaRPr lang="es-CR"/>
                    </a:p>
                  </a:txBody>
                  <a:tcPr/>
                </a:tc>
                <a:tc>
                  <a:txBody>
                    <a:bodyPr/>
                    <a:lstStyle/>
                    <a:p>
                      <a:pPr algn="l" fontAlgn="b">
                        <a:buNone/>
                      </a:pPr>
                      <a:r>
                        <a:rPr lang="es-CR" sz="1000" b="0" i="0" u="none" strike="noStrike">
                          <a:effectLst/>
                          <a:latin typeface="Arial" panose="020B0604020202020204" pitchFamily="34" charset="0"/>
                        </a:rPr>
                        <a:t> </a:t>
                      </a:r>
                    </a:p>
                  </a:txBody>
                  <a:tcPr marL="9242" marR="9242" marT="9242"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buNone/>
                      </a:pPr>
                      <a:r>
                        <a:rPr lang="es-CR" sz="1000" b="0" i="0" u="none" strike="noStrike">
                          <a:effectLst/>
                          <a:latin typeface="Arial" panose="020B0604020202020204" pitchFamily="34" charset="0"/>
                        </a:rPr>
                        <a:t> </a:t>
                      </a:r>
                    </a:p>
                  </a:txBody>
                  <a:tcPr marL="9242" marR="9242" marT="9242"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r" fontAlgn="b">
                        <a:buNone/>
                      </a:pPr>
                      <a:r>
                        <a:rPr lang="es-CR" sz="1400" b="0" i="0" u="none" strike="noStrike">
                          <a:effectLst/>
                          <a:latin typeface="Arial" panose="020B0604020202020204" pitchFamily="34" charset="0"/>
                        </a:rPr>
                        <a:t>₡3,209.00</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s-CR" sz="1000" b="0" i="0" u="none" strike="noStrike">
                          <a:effectLst/>
                          <a:latin typeface="Arial" panose="020B0604020202020204" pitchFamily="34" charset="0"/>
                        </a:rPr>
                        <a:t> </a:t>
                      </a:r>
                    </a:p>
                  </a:txBody>
                  <a:tcPr marL="9242" marR="9242" marT="9242"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buNone/>
                      </a:pPr>
                      <a:r>
                        <a:rPr lang="es-CR" sz="1000" b="0" i="0" u="none" strike="noStrike" dirty="0">
                          <a:effectLst/>
                          <a:latin typeface="Arial" panose="020B0604020202020204" pitchFamily="34" charset="0"/>
                        </a:rPr>
                        <a:t> </a:t>
                      </a:r>
                    </a:p>
                  </a:txBody>
                  <a:tcPr marL="9242" marR="9242" marT="9242"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118644205"/>
                  </a:ext>
                </a:extLst>
              </a:tr>
            </a:tbl>
          </a:graphicData>
        </a:graphic>
      </p:graphicFrame>
    </p:spTree>
    <p:extLst>
      <p:ext uri="{BB962C8B-B14F-4D97-AF65-F5344CB8AC3E}">
        <p14:creationId xmlns:p14="http://schemas.microsoft.com/office/powerpoint/2010/main" val="2085284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F97750-94B0-45CE-EABE-8F38CCBFFD17}"/>
            </a:ext>
          </a:extLst>
        </p:cNvPr>
        <p:cNvGrpSpPr/>
        <p:nvPr/>
      </p:nvGrpSpPr>
      <p:grpSpPr>
        <a:xfrm>
          <a:off x="0" y="0"/>
          <a:ext cx="0" cy="0"/>
          <a:chOff x="0" y="0"/>
          <a:chExt cx="0" cy="0"/>
        </a:xfrm>
      </p:grpSpPr>
      <p:pic>
        <p:nvPicPr>
          <p:cNvPr id="11" name="Picture 10" descr="A green and black background with leaves and beans&#10;&#10;Description automatically generated">
            <a:extLst>
              <a:ext uri="{FF2B5EF4-FFF2-40B4-BE49-F238E27FC236}">
                <a16:creationId xmlns:a16="http://schemas.microsoft.com/office/drawing/2014/main" id="{0D9F7650-E6CC-CB98-0C71-2CCA48D3AE00}"/>
              </a:ext>
            </a:extLst>
          </p:cNvPr>
          <p:cNvPicPr>
            <a:picLocks noChangeAspect="1"/>
          </p:cNvPicPr>
          <p:nvPr/>
        </p:nvPicPr>
        <p:blipFill>
          <a:blip r:embed="rId3"/>
          <a:stretch>
            <a:fillRect/>
          </a:stretch>
        </p:blipFill>
        <p:spPr>
          <a:xfrm>
            <a:off x="0" y="-3737"/>
            <a:ext cx="12192000" cy="6858000"/>
          </a:xfrm>
          <a:prstGeom prst="rect">
            <a:avLst/>
          </a:prstGeom>
        </p:spPr>
      </p:pic>
      <p:sp>
        <p:nvSpPr>
          <p:cNvPr id="2" name="CuadroTexto 1">
            <a:extLst>
              <a:ext uri="{FF2B5EF4-FFF2-40B4-BE49-F238E27FC236}">
                <a16:creationId xmlns:a16="http://schemas.microsoft.com/office/drawing/2014/main" id="{6468D313-A0D2-6F0E-22BD-103443D4233D}"/>
              </a:ext>
            </a:extLst>
          </p:cNvPr>
          <p:cNvSpPr txBox="1"/>
          <p:nvPr/>
        </p:nvSpPr>
        <p:spPr>
          <a:xfrm>
            <a:off x="0" y="218"/>
            <a:ext cx="7603200" cy="480131"/>
          </a:xfrm>
          <a:prstGeom prst="rect">
            <a:avLst/>
          </a:prstGeom>
          <a:solidFill>
            <a:srgbClr val="499057"/>
          </a:solidFill>
        </p:spPr>
        <p:txBody>
          <a:bodyPr wrap="square" rtlCol="0">
            <a:spAutoFit/>
          </a:bodyPr>
          <a:lstStyle>
            <a:defPPr>
              <a:defRPr lang="es-CR"/>
            </a:defPPr>
            <a:lvl1pPr algn="ctr">
              <a:lnSpc>
                <a:spcPct val="90000"/>
              </a:lnSpc>
              <a:spcBef>
                <a:spcPct val="0"/>
              </a:spcBef>
              <a:defRPr kumimoji="0" sz="2800" b="1" i="0" u="none" strike="noStrike" cap="none" spc="0" normalizeH="0" baseline="0">
                <a:ln>
                  <a:noFill/>
                </a:ln>
                <a:solidFill>
                  <a:prstClr val="white"/>
                </a:solidFill>
                <a:effectLst>
                  <a:outerShdw blurRad="38100" dist="38100" dir="2700000" algn="tl">
                    <a:srgbClr val="000000">
                      <a:alpha val="43137"/>
                    </a:srgbClr>
                  </a:outerShdw>
                </a:effectLst>
                <a:uLnTx/>
                <a:uFillTx/>
                <a:latin typeface="Calibri" panose="020F0502020204030204"/>
                <a:ea typeface="+mj-ea"/>
                <a:cs typeface="+mj-cs"/>
              </a:defRPr>
            </a:lvl1pPr>
          </a:lstStyle>
          <a:p>
            <a:r>
              <a:rPr lang="es-ES" dirty="0">
                <a:solidFill>
                  <a:schemeClr val="bg1"/>
                </a:solidFill>
              </a:rPr>
              <a:t>COMPARATIVO COMERCIALIZACIÓN</a:t>
            </a:r>
          </a:p>
        </p:txBody>
      </p:sp>
      <p:sp>
        <p:nvSpPr>
          <p:cNvPr id="3" name="Título 1">
            <a:extLst>
              <a:ext uri="{FF2B5EF4-FFF2-40B4-BE49-F238E27FC236}">
                <a16:creationId xmlns:a16="http://schemas.microsoft.com/office/drawing/2014/main" id="{41812080-3D6B-4843-DB55-3ADC63C7F107}"/>
              </a:ext>
            </a:extLst>
          </p:cNvPr>
          <p:cNvSpPr txBox="1">
            <a:spLocks/>
          </p:cNvSpPr>
          <p:nvPr/>
        </p:nvSpPr>
        <p:spPr>
          <a:xfrm>
            <a:off x="1120387" y="689964"/>
            <a:ext cx="9861936" cy="337952"/>
          </a:xfrm>
          <a:prstGeom prst="rect">
            <a:avLst/>
          </a:prstGeom>
          <a:solidFill>
            <a:srgbClr val="499057"/>
          </a:solidFill>
          <a:ln w="44450" cap="rnd">
            <a:noFill/>
          </a:ln>
        </p:spPr>
        <p:txBody>
          <a:bodyPr vert="horz" lIns="91440" tIns="45720" rIns="91440" bIns="45720" rtlCol="0" anchor="ctr" anchorCtr="0">
            <a:noAutofit/>
          </a:bodyPr>
          <a:lstStyle>
            <a:defPPr>
              <a:defRPr lang="es-ES_tradnl"/>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r>
              <a:rPr lang="es-ES" sz="2000" dirty="0">
                <a:latin typeface="Calibri" panose="020F0502020204030204" pitchFamily="34" charset="0"/>
                <a:cs typeface="Calibri" panose="020F0502020204030204" pitchFamily="34" charset="0"/>
              </a:rPr>
              <a:t>DE LAS ULTIMAS TRES COSECHAS Al segundo año de cada período</a:t>
            </a:r>
          </a:p>
        </p:txBody>
      </p:sp>
      <p:sp>
        <p:nvSpPr>
          <p:cNvPr id="4" name="Título 1">
            <a:extLst>
              <a:ext uri="{FF2B5EF4-FFF2-40B4-BE49-F238E27FC236}">
                <a16:creationId xmlns:a16="http://schemas.microsoft.com/office/drawing/2014/main" id="{EB64F95F-9BFD-A573-5ADC-862563D740B7}"/>
              </a:ext>
            </a:extLst>
          </p:cNvPr>
          <p:cNvSpPr txBox="1">
            <a:spLocks/>
          </p:cNvSpPr>
          <p:nvPr/>
        </p:nvSpPr>
        <p:spPr>
          <a:xfrm>
            <a:off x="8645237" y="5439993"/>
            <a:ext cx="3546763" cy="337952"/>
          </a:xfrm>
          <a:prstGeom prst="rect">
            <a:avLst/>
          </a:prstGeom>
          <a:solidFill>
            <a:srgbClr val="499057"/>
          </a:solidFill>
          <a:ln w="44450" cap="rnd">
            <a:noFill/>
          </a:ln>
        </p:spPr>
        <p:txBody>
          <a:bodyPr vert="horz" lIns="91440" tIns="45720" rIns="91440" bIns="45720" rtlCol="0" anchor="ctr" anchorCtr="0">
            <a:noAutofit/>
          </a:bodyPr>
          <a:lstStyle>
            <a:defPPr>
              <a:defRPr lang="es-ES_tradnl"/>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r>
              <a:rPr lang="es-ES" sz="2000" dirty="0">
                <a:latin typeface="Calibri" panose="020F0502020204030204" pitchFamily="34" charset="0"/>
                <a:cs typeface="Calibri" panose="020F0502020204030204" pitchFamily="34" charset="0"/>
              </a:rPr>
              <a:t>Corte al 26 de Enero 2026</a:t>
            </a:r>
          </a:p>
        </p:txBody>
      </p:sp>
      <p:graphicFrame>
        <p:nvGraphicFramePr>
          <p:cNvPr id="5" name="Tabla 4">
            <a:extLst>
              <a:ext uri="{FF2B5EF4-FFF2-40B4-BE49-F238E27FC236}">
                <a16:creationId xmlns:a16="http://schemas.microsoft.com/office/drawing/2014/main" id="{F1F8420A-C161-CE69-51D7-FDB62ECA818D}"/>
              </a:ext>
            </a:extLst>
          </p:cNvPr>
          <p:cNvGraphicFramePr>
            <a:graphicFrameLocks noGrp="1"/>
          </p:cNvGraphicFramePr>
          <p:nvPr>
            <p:extLst>
              <p:ext uri="{D42A27DB-BD31-4B8C-83A1-F6EECF244321}">
                <p14:modId xmlns:p14="http://schemas.microsoft.com/office/powerpoint/2010/main" val="3696125196"/>
              </p:ext>
            </p:extLst>
          </p:nvPr>
        </p:nvGraphicFramePr>
        <p:xfrm>
          <a:off x="1120388" y="1093653"/>
          <a:ext cx="9861934" cy="2377055"/>
        </p:xfrm>
        <a:graphic>
          <a:graphicData uri="http://schemas.openxmlformats.org/drawingml/2006/table">
            <a:tbl>
              <a:tblPr/>
              <a:tblGrid>
                <a:gridCol w="1106976">
                  <a:extLst>
                    <a:ext uri="{9D8B030D-6E8A-4147-A177-3AD203B41FA5}">
                      <a16:colId xmlns:a16="http://schemas.microsoft.com/office/drawing/2014/main" val="971885883"/>
                    </a:ext>
                  </a:extLst>
                </a:gridCol>
                <a:gridCol w="886519">
                  <a:extLst>
                    <a:ext uri="{9D8B030D-6E8A-4147-A177-3AD203B41FA5}">
                      <a16:colId xmlns:a16="http://schemas.microsoft.com/office/drawing/2014/main" val="2553900065"/>
                    </a:ext>
                  </a:extLst>
                </a:gridCol>
                <a:gridCol w="935770">
                  <a:extLst>
                    <a:ext uri="{9D8B030D-6E8A-4147-A177-3AD203B41FA5}">
                      <a16:colId xmlns:a16="http://schemas.microsoft.com/office/drawing/2014/main" val="1862428450"/>
                    </a:ext>
                  </a:extLst>
                </a:gridCol>
                <a:gridCol w="302542">
                  <a:extLst>
                    <a:ext uri="{9D8B030D-6E8A-4147-A177-3AD203B41FA5}">
                      <a16:colId xmlns:a16="http://schemas.microsoft.com/office/drawing/2014/main" val="2024494962"/>
                    </a:ext>
                  </a:extLst>
                </a:gridCol>
                <a:gridCol w="891209">
                  <a:extLst>
                    <a:ext uri="{9D8B030D-6E8A-4147-A177-3AD203B41FA5}">
                      <a16:colId xmlns:a16="http://schemas.microsoft.com/office/drawing/2014/main" val="1541241895"/>
                    </a:ext>
                  </a:extLst>
                </a:gridCol>
                <a:gridCol w="886519">
                  <a:extLst>
                    <a:ext uri="{9D8B030D-6E8A-4147-A177-3AD203B41FA5}">
                      <a16:colId xmlns:a16="http://schemas.microsoft.com/office/drawing/2014/main" val="984544490"/>
                    </a:ext>
                  </a:extLst>
                </a:gridCol>
                <a:gridCol w="844303">
                  <a:extLst>
                    <a:ext uri="{9D8B030D-6E8A-4147-A177-3AD203B41FA5}">
                      <a16:colId xmlns:a16="http://schemas.microsoft.com/office/drawing/2014/main" val="3928910031"/>
                    </a:ext>
                  </a:extLst>
                </a:gridCol>
                <a:gridCol w="302542">
                  <a:extLst>
                    <a:ext uri="{9D8B030D-6E8A-4147-A177-3AD203B41FA5}">
                      <a16:colId xmlns:a16="http://schemas.microsoft.com/office/drawing/2014/main" val="3091230153"/>
                    </a:ext>
                  </a:extLst>
                </a:gridCol>
                <a:gridCol w="891209">
                  <a:extLst>
                    <a:ext uri="{9D8B030D-6E8A-4147-A177-3AD203B41FA5}">
                      <a16:colId xmlns:a16="http://schemas.microsoft.com/office/drawing/2014/main" val="163292372"/>
                    </a:ext>
                  </a:extLst>
                </a:gridCol>
                <a:gridCol w="886519">
                  <a:extLst>
                    <a:ext uri="{9D8B030D-6E8A-4147-A177-3AD203B41FA5}">
                      <a16:colId xmlns:a16="http://schemas.microsoft.com/office/drawing/2014/main" val="3322075375"/>
                    </a:ext>
                  </a:extLst>
                </a:gridCol>
                <a:gridCol w="935770">
                  <a:extLst>
                    <a:ext uri="{9D8B030D-6E8A-4147-A177-3AD203B41FA5}">
                      <a16:colId xmlns:a16="http://schemas.microsoft.com/office/drawing/2014/main" val="2540107106"/>
                    </a:ext>
                  </a:extLst>
                </a:gridCol>
                <a:gridCol w="218111">
                  <a:extLst>
                    <a:ext uri="{9D8B030D-6E8A-4147-A177-3AD203B41FA5}">
                      <a16:colId xmlns:a16="http://schemas.microsoft.com/office/drawing/2014/main" val="1937750894"/>
                    </a:ext>
                  </a:extLst>
                </a:gridCol>
                <a:gridCol w="773945">
                  <a:extLst>
                    <a:ext uri="{9D8B030D-6E8A-4147-A177-3AD203B41FA5}">
                      <a16:colId xmlns:a16="http://schemas.microsoft.com/office/drawing/2014/main" val="1161955955"/>
                    </a:ext>
                  </a:extLst>
                </a:gridCol>
              </a:tblGrid>
              <a:tr h="159404">
                <a:tc rowSpan="2">
                  <a:txBody>
                    <a:bodyPr/>
                    <a:lstStyle/>
                    <a:p>
                      <a:pPr algn="ctr" fontAlgn="ctr">
                        <a:buNone/>
                      </a:pPr>
                      <a:r>
                        <a:rPr lang="es-CR" sz="1000" b="1" i="0" u="none" strike="noStrike">
                          <a:effectLst/>
                          <a:latin typeface="Calibri Light" panose="020F0302020204030204" pitchFamily="34" charset="0"/>
                        </a:rPr>
                        <a:t>Mercado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4">
                  <a:txBody>
                    <a:bodyPr/>
                    <a:lstStyle/>
                    <a:p>
                      <a:pPr algn="ctr" fontAlgn="ctr">
                        <a:buNone/>
                      </a:pPr>
                      <a:r>
                        <a:rPr lang="es-CR" sz="1000" b="1" i="0" u="none" strike="noStrike">
                          <a:solidFill>
                            <a:srgbClr val="FFFFFF"/>
                          </a:solidFill>
                          <a:effectLst/>
                          <a:latin typeface="Calibri Light" panose="020F0302020204030204" pitchFamily="34" charset="0"/>
                        </a:rPr>
                        <a:t>Cosecha 2023-2024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hMerge="1">
                  <a:txBody>
                    <a:bodyPr/>
                    <a:lstStyle/>
                    <a:p>
                      <a:endParaRPr lang="es-CR"/>
                    </a:p>
                  </a:txBody>
                  <a:tcPr/>
                </a:tc>
                <a:tc hMerge="1">
                  <a:txBody>
                    <a:bodyPr/>
                    <a:lstStyle/>
                    <a:p>
                      <a:endParaRPr lang="es-CR"/>
                    </a:p>
                  </a:txBody>
                  <a:tcPr/>
                </a:tc>
                <a:tc hMerge="1">
                  <a:txBody>
                    <a:bodyPr/>
                    <a:lstStyle/>
                    <a:p>
                      <a:endParaRPr lang="es-CR"/>
                    </a:p>
                  </a:txBody>
                  <a:tcPr/>
                </a:tc>
                <a:tc gridSpan="4">
                  <a:txBody>
                    <a:bodyPr/>
                    <a:lstStyle/>
                    <a:p>
                      <a:pPr algn="ctr" fontAlgn="ctr">
                        <a:buNone/>
                      </a:pPr>
                      <a:r>
                        <a:rPr lang="es-CR" sz="1000" b="1" i="0" u="none" strike="noStrike">
                          <a:solidFill>
                            <a:srgbClr val="FFFFFF"/>
                          </a:solidFill>
                          <a:effectLst/>
                          <a:latin typeface="Calibri Light" panose="020F0302020204030204" pitchFamily="34" charset="0"/>
                        </a:rPr>
                        <a:t>Cosecha 2024-2025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hMerge="1">
                  <a:txBody>
                    <a:bodyPr/>
                    <a:lstStyle/>
                    <a:p>
                      <a:endParaRPr lang="es-CR"/>
                    </a:p>
                  </a:txBody>
                  <a:tcPr/>
                </a:tc>
                <a:tc hMerge="1">
                  <a:txBody>
                    <a:bodyPr/>
                    <a:lstStyle/>
                    <a:p>
                      <a:endParaRPr lang="es-CR"/>
                    </a:p>
                  </a:txBody>
                  <a:tcPr/>
                </a:tc>
                <a:tc hMerge="1">
                  <a:txBody>
                    <a:bodyPr/>
                    <a:lstStyle/>
                    <a:p>
                      <a:endParaRPr lang="es-CR"/>
                    </a:p>
                  </a:txBody>
                  <a:tcPr/>
                </a:tc>
                <a:tc gridSpan="4">
                  <a:txBody>
                    <a:bodyPr/>
                    <a:lstStyle/>
                    <a:p>
                      <a:pPr algn="ctr" fontAlgn="ctr">
                        <a:buNone/>
                      </a:pPr>
                      <a:r>
                        <a:rPr lang="es-CR" sz="1000" b="1" i="0" u="none" strike="noStrike">
                          <a:solidFill>
                            <a:srgbClr val="FFFFFF"/>
                          </a:solidFill>
                          <a:effectLst/>
                          <a:latin typeface="Calibri Light" panose="020F0302020204030204" pitchFamily="34" charset="0"/>
                        </a:rPr>
                        <a:t>Cosecha 2025-2026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hMerge="1">
                  <a:txBody>
                    <a:bodyPr/>
                    <a:lstStyle/>
                    <a:p>
                      <a:endParaRPr lang="es-CR"/>
                    </a:p>
                  </a:txBody>
                  <a:tcPr/>
                </a:tc>
                <a:tc hMerge="1">
                  <a:txBody>
                    <a:bodyPr/>
                    <a:lstStyle/>
                    <a:p>
                      <a:endParaRPr lang="es-CR"/>
                    </a:p>
                  </a:txBody>
                  <a:tcPr/>
                </a:tc>
                <a:tc hMerge="1">
                  <a:txBody>
                    <a:bodyPr/>
                    <a:lstStyle/>
                    <a:p>
                      <a:endParaRPr lang="es-CR"/>
                    </a:p>
                  </a:txBody>
                  <a:tcPr/>
                </a:tc>
                <a:extLst>
                  <a:ext uri="{0D108BD9-81ED-4DB2-BD59-A6C34878D82A}">
                    <a16:rowId xmlns:a16="http://schemas.microsoft.com/office/drawing/2014/main" val="146623106"/>
                  </a:ext>
                </a:extLst>
              </a:tr>
              <a:tr h="291481">
                <a:tc vMerge="1">
                  <a:txBody>
                    <a:bodyPr/>
                    <a:lstStyle/>
                    <a:p>
                      <a:endParaRPr lang="es-CR"/>
                    </a:p>
                  </a:txBody>
                  <a:tcPr/>
                </a:tc>
                <a:tc>
                  <a:txBody>
                    <a:bodyPr/>
                    <a:lstStyle/>
                    <a:p>
                      <a:pPr algn="ctr" fontAlgn="ctr">
                        <a:buNone/>
                      </a:pPr>
                      <a:r>
                        <a:rPr lang="da-DK" sz="1000" b="1" i="0" u="none" strike="noStrike">
                          <a:effectLst/>
                          <a:latin typeface="Calibri Light" panose="020F0302020204030204" pitchFamily="34" charset="0"/>
                        </a:rPr>
                        <a:t>Vendido en Ud. de 46 Kg.</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2">
                  <a:txBody>
                    <a:bodyPr/>
                    <a:lstStyle/>
                    <a:p>
                      <a:pPr algn="ctr" fontAlgn="ctr">
                        <a:buNone/>
                      </a:pPr>
                      <a:r>
                        <a:rPr lang="es-CR" sz="1000" b="1" i="0" u="none" strike="noStrike">
                          <a:effectLst/>
                          <a:latin typeface="Calibri Light" panose="020F0302020204030204" pitchFamily="34" charset="0"/>
                        </a:rPr>
                        <a:t>Precio Promedio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a:txBody>
                    <a:bodyPr/>
                    <a:lstStyle/>
                    <a:p>
                      <a:pPr algn="ctr" fontAlgn="ctr">
                        <a:buNone/>
                      </a:pPr>
                      <a:r>
                        <a:rPr lang="es-CR" sz="1000" b="1" i="0" u="none" strike="noStrike">
                          <a:effectLst/>
                          <a:latin typeface="Calibri Light" panose="020F0302020204030204" pitchFamily="34" charset="0"/>
                        </a:rPr>
                        <a:t>% Prod.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da-DK" sz="1000" b="1" i="0" u="none" strike="noStrike">
                          <a:effectLst/>
                          <a:latin typeface="Calibri Light" panose="020F0302020204030204" pitchFamily="34" charset="0"/>
                        </a:rPr>
                        <a:t>Vendido en Ud. de 46 Kg.</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2">
                  <a:txBody>
                    <a:bodyPr/>
                    <a:lstStyle/>
                    <a:p>
                      <a:pPr algn="ctr" fontAlgn="ctr">
                        <a:buNone/>
                      </a:pPr>
                      <a:r>
                        <a:rPr lang="es-CR" sz="1000" b="1" i="0" u="none" strike="noStrike">
                          <a:effectLst/>
                          <a:latin typeface="Calibri Light" panose="020F0302020204030204" pitchFamily="34" charset="0"/>
                        </a:rPr>
                        <a:t>Precio Promedio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a:txBody>
                    <a:bodyPr/>
                    <a:lstStyle/>
                    <a:p>
                      <a:pPr algn="ctr" fontAlgn="ctr">
                        <a:buNone/>
                      </a:pPr>
                      <a:r>
                        <a:rPr lang="es-CR" sz="1000" b="1" i="0" u="none" strike="noStrike">
                          <a:effectLst/>
                          <a:latin typeface="Calibri Light" panose="020F0302020204030204" pitchFamily="34" charset="0"/>
                        </a:rPr>
                        <a:t>% Prod.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da-DK" sz="1000" b="1" i="0" u="none" strike="noStrike">
                          <a:effectLst/>
                          <a:latin typeface="Calibri Light" panose="020F0302020204030204" pitchFamily="34" charset="0"/>
                        </a:rPr>
                        <a:t>Vendido en Ud. de 46 Kg.</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2">
                  <a:txBody>
                    <a:bodyPr/>
                    <a:lstStyle/>
                    <a:p>
                      <a:pPr algn="ctr" fontAlgn="ctr">
                        <a:buNone/>
                      </a:pPr>
                      <a:r>
                        <a:rPr lang="es-CR" sz="1000" b="1" i="0" u="none" strike="noStrike">
                          <a:effectLst/>
                          <a:latin typeface="Calibri Light" panose="020F0302020204030204" pitchFamily="34" charset="0"/>
                        </a:rPr>
                        <a:t>Precio Promedio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a:txBody>
                    <a:bodyPr/>
                    <a:lstStyle/>
                    <a:p>
                      <a:pPr algn="ctr" fontAlgn="ctr">
                        <a:buNone/>
                      </a:pPr>
                      <a:r>
                        <a:rPr lang="es-CR" sz="1000" b="1" i="0" u="none" strike="noStrike">
                          <a:effectLst/>
                          <a:latin typeface="Calibri Light" panose="020F0302020204030204" pitchFamily="34" charset="0"/>
                        </a:rPr>
                        <a:t>% Prod.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078676335"/>
                  </a:ext>
                </a:extLst>
              </a:tr>
              <a:tr h="212539">
                <a:tc>
                  <a:txBody>
                    <a:bodyPr/>
                    <a:lstStyle/>
                    <a:p>
                      <a:pPr algn="l" fontAlgn="b">
                        <a:buNone/>
                      </a:pPr>
                      <a:r>
                        <a:rPr lang="es-CR" sz="1000" b="1" i="0" u="none" strike="noStrike">
                          <a:effectLst/>
                          <a:latin typeface="Calibri Light" panose="020F0302020204030204" pitchFamily="34" charset="0"/>
                        </a:rPr>
                        <a:t>Exportación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r" fontAlgn="b">
                        <a:buNone/>
                      </a:pPr>
                      <a:r>
                        <a:rPr lang="es-CR" sz="1300" b="0" i="0" u="none" strike="noStrike">
                          <a:effectLst/>
                          <a:latin typeface="Calibri Light" panose="020F0302020204030204" pitchFamily="34" charset="0"/>
                        </a:rPr>
                        <a:t>676,757</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noFill/>
                  </a:tcPr>
                </a:tc>
                <a:tc>
                  <a:txBody>
                    <a:bodyPr/>
                    <a:lstStyle/>
                    <a:p>
                      <a:pPr algn="r" fontAlgn="b">
                        <a:buNone/>
                      </a:pPr>
                      <a:r>
                        <a:rPr lang="es-CR" sz="1300" b="0" i="0" u="none" strike="noStrike">
                          <a:solidFill>
                            <a:srgbClr val="0000FF"/>
                          </a:solidFill>
                          <a:effectLst/>
                          <a:latin typeface="Calibri Light" panose="020F0302020204030204" pitchFamily="34" charset="0"/>
                        </a:rPr>
                        <a:t>$217.11</a:t>
                      </a:r>
                    </a:p>
                  </a:txBody>
                  <a:tcPr marL="0" marR="91088"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buNone/>
                      </a:pPr>
                      <a:endParaRPr lang="es-CR" sz="8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buNone/>
                      </a:pPr>
                      <a:r>
                        <a:rPr lang="es-CR" sz="1300" b="0" i="0" u="none" strike="noStrike">
                          <a:effectLst/>
                          <a:latin typeface="Calibri Light" panose="020F0302020204030204" pitchFamily="34" charset="0"/>
                        </a:rPr>
                        <a:t>40.91%</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r" fontAlgn="b">
                        <a:buNone/>
                      </a:pPr>
                      <a:r>
                        <a:rPr lang="es-CR" sz="1300" b="0" i="0" u="none" strike="noStrike">
                          <a:effectLst/>
                          <a:latin typeface="Calibri Light" panose="020F0302020204030204" pitchFamily="34" charset="0"/>
                        </a:rPr>
                        <a:t>955,328</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noFill/>
                  </a:tcPr>
                </a:tc>
                <a:tc>
                  <a:txBody>
                    <a:bodyPr/>
                    <a:lstStyle/>
                    <a:p>
                      <a:pPr algn="r" fontAlgn="b">
                        <a:buNone/>
                      </a:pPr>
                      <a:r>
                        <a:rPr lang="es-CR" sz="1300" b="0" i="0" u="none" strike="noStrike">
                          <a:solidFill>
                            <a:srgbClr val="0000FF"/>
                          </a:solidFill>
                          <a:effectLst/>
                          <a:latin typeface="Calibri Light" panose="020F0302020204030204" pitchFamily="34" charset="0"/>
                        </a:rPr>
                        <a:t>$277.85</a:t>
                      </a:r>
                    </a:p>
                  </a:txBody>
                  <a:tcPr marL="0" marR="91088"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buNone/>
                      </a:pPr>
                      <a:r>
                        <a:rPr lang="es-CR" sz="8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buNone/>
                      </a:pPr>
                      <a:r>
                        <a:rPr lang="es-CR" sz="1300" b="0" i="0" u="none" strike="noStrike">
                          <a:effectLst/>
                          <a:latin typeface="Calibri Light" panose="020F0302020204030204" pitchFamily="34" charset="0"/>
                        </a:rPr>
                        <a:t>61.38%</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r" fontAlgn="b">
                        <a:buNone/>
                      </a:pPr>
                      <a:r>
                        <a:rPr lang="es-CR" sz="1300" b="0" i="0" u="none" strike="noStrike">
                          <a:effectLst/>
                          <a:latin typeface="Calibri Light" panose="020F0302020204030204" pitchFamily="34" charset="0"/>
                        </a:rPr>
                        <a:t>844,213</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noFill/>
                  </a:tcPr>
                </a:tc>
                <a:tc>
                  <a:txBody>
                    <a:bodyPr/>
                    <a:lstStyle/>
                    <a:p>
                      <a:pPr algn="r" fontAlgn="b">
                        <a:buNone/>
                      </a:pPr>
                      <a:r>
                        <a:rPr lang="es-CR" sz="1300" b="0" i="0" u="none" strike="noStrike">
                          <a:solidFill>
                            <a:srgbClr val="0000FF"/>
                          </a:solidFill>
                          <a:effectLst/>
                          <a:latin typeface="Calibri Light" panose="020F0302020204030204" pitchFamily="34" charset="0"/>
                        </a:rPr>
                        <a:t>$340.93</a:t>
                      </a:r>
                    </a:p>
                  </a:txBody>
                  <a:tcPr marL="0" marR="91088"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buNone/>
                      </a:pPr>
                      <a:r>
                        <a:rPr lang="es-CR" sz="8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buNone/>
                      </a:pPr>
                      <a:r>
                        <a:rPr lang="es-CR" sz="1300" b="0" i="0" u="none" strike="noStrike">
                          <a:effectLst/>
                          <a:latin typeface="Calibri Light" panose="020F0302020204030204" pitchFamily="34" charset="0"/>
                        </a:rPr>
                        <a:t>53.49%</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2124078347"/>
                  </a:ext>
                </a:extLst>
              </a:tr>
              <a:tr h="212539">
                <a:tc>
                  <a:txBody>
                    <a:bodyPr/>
                    <a:lstStyle/>
                    <a:p>
                      <a:pPr algn="l" fontAlgn="b">
                        <a:buNone/>
                      </a:pPr>
                      <a:r>
                        <a:rPr lang="es-CR" sz="1000" b="1" i="0" u="none" strike="noStrike">
                          <a:effectLst/>
                          <a:latin typeface="Calibri Light" panose="020F0302020204030204" pitchFamily="34" charset="0"/>
                        </a:rPr>
                        <a:t>Consignación EXP.</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buNone/>
                      </a:pPr>
                      <a:r>
                        <a:rPr lang="es-CR" sz="1300" b="0" i="0" u="none" strike="noStrike">
                          <a:effectLst/>
                          <a:latin typeface="Calibri Light" panose="020F0302020204030204" pitchFamily="34" charset="0"/>
                        </a:rPr>
                        <a:t>169,908</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300" b="0" i="0" u="none" strike="noStrike">
                          <a:effectLst/>
                          <a:latin typeface="Calibri Light" panose="020F0302020204030204" pitchFamily="34" charset="0"/>
                        </a:rPr>
                        <a:t> *** </a:t>
                      </a:r>
                    </a:p>
                  </a:txBody>
                  <a:tcPr marL="0" marR="0" marT="0" marB="0" anchor="b">
                    <a:lnL>
                      <a:noFill/>
                    </a:lnL>
                    <a:lnR>
                      <a:noFill/>
                    </a:lnR>
                    <a:lnT>
                      <a:noFill/>
                    </a:lnT>
                    <a:lnB>
                      <a:noFill/>
                    </a:lnB>
                    <a:noFill/>
                  </a:tcPr>
                </a:tc>
                <a:tc>
                  <a:txBody>
                    <a:bodyPr/>
                    <a:lstStyle/>
                    <a:p>
                      <a:pPr algn="l" fontAlgn="b">
                        <a:buNone/>
                      </a:pPr>
                      <a:endParaRPr lang="es-CR" sz="800" b="0" i="0" u="none" strike="noStrike">
                        <a:effectLst/>
                        <a:latin typeface="Arial" panose="020B0604020202020204" pitchFamily="34" charset="0"/>
                      </a:endParaRPr>
                    </a:p>
                  </a:txBody>
                  <a:tcPr marL="0" marR="0" marT="0" marB="0" anchor="b">
                    <a:lnL>
                      <a:noFill/>
                    </a:lnL>
                    <a:lnR>
                      <a:noFill/>
                    </a:lnR>
                    <a:lnT>
                      <a:noFill/>
                    </a:lnT>
                    <a:lnB>
                      <a:noFill/>
                    </a:lnB>
                    <a:noFill/>
                  </a:tcPr>
                </a:tc>
                <a:tc>
                  <a:txBody>
                    <a:bodyPr/>
                    <a:lstStyle/>
                    <a:p>
                      <a:pPr algn="ctr" fontAlgn="b">
                        <a:buNone/>
                      </a:pPr>
                      <a:r>
                        <a:rPr lang="es-CR" sz="1300" b="0" i="0" u="none" strike="noStrike">
                          <a:effectLst/>
                          <a:latin typeface="Calibri Light" panose="020F0302020204030204" pitchFamily="34" charset="0"/>
                        </a:rPr>
                        <a:t>10.27%</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buNone/>
                      </a:pPr>
                      <a:r>
                        <a:rPr lang="es-CR" sz="1300" b="0" i="0" u="none" strike="noStrike">
                          <a:effectLst/>
                          <a:latin typeface="Calibri Light" panose="020F0302020204030204" pitchFamily="34" charset="0"/>
                        </a:rPr>
                        <a:t>27,498</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300" b="0" i="0" u="none" strike="noStrike">
                          <a:effectLst/>
                          <a:latin typeface="Calibri Light" panose="020F0302020204030204" pitchFamily="34" charset="0"/>
                        </a:rPr>
                        <a:t> *** </a:t>
                      </a:r>
                    </a:p>
                  </a:txBody>
                  <a:tcPr marL="0" marR="0" marT="0" marB="0" anchor="b">
                    <a:lnL>
                      <a:noFill/>
                    </a:lnL>
                    <a:lnR>
                      <a:noFill/>
                    </a:lnR>
                    <a:lnT>
                      <a:noFill/>
                    </a:lnT>
                    <a:lnB>
                      <a:noFill/>
                    </a:lnB>
                    <a:noFill/>
                  </a:tcPr>
                </a:tc>
                <a:tc>
                  <a:txBody>
                    <a:bodyPr/>
                    <a:lstStyle/>
                    <a:p>
                      <a:pPr algn="l" fontAlgn="b">
                        <a:buNone/>
                      </a:pPr>
                      <a:endParaRPr lang="es-CR" sz="800" b="0" i="0" u="none" strike="noStrike">
                        <a:effectLst/>
                        <a:latin typeface="Arial" panose="020B0604020202020204" pitchFamily="34" charset="0"/>
                      </a:endParaRPr>
                    </a:p>
                  </a:txBody>
                  <a:tcPr marL="0" marR="0" marT="0" marB="0" anchor="b">
                    <a:lnL>
                      <a:noFill/>
                    </a:lnL>
                    <a:lnR>
                      <a:noFill/>
                    </a:lnR>
                    <a:lnT>
                      <a:noFill/>
                    </a:lnT>
                    <a:lnB>
                      <a:noFill/>
                    </a:lnB>
                    <a:noFill/>
                  </a:tcPr>
                </a:tc>
                <a:tc>
                  <a:txBody>
                    <a:bodyPr/>
                    <a:lstStyle/>
                    <a:p>
                      <a:pPr algn="ctr" fontAlgn="b">
                        <a:buNone/>
                      </a:pPr>
                      <a:r>
                        <a:rPr lang="es-CR" sz="1300" b="0" i="0" u="none" strike="noStrike">
                          <a:effectLst/>
                          <a:latin typeface="Calibri Light" panose="020F0302020204030204" pitchFamily="34" charset="0"/>
                        </a:rPr>
                        <a:t>1.77%</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buNone/>
                      </a:pPr>
                      <a:r>
                        <a:rPr lang="es-CR" sz="1300" b="0" i="0" u="none" strike="noStrike">
                          <a:effectLst/>
                          <a:latin typeface="Calibri Light" panose="020F0302020204030204" pitchFamily="34" charset="0"/>
                        </a:rPr>
                        <a:t>74,144</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300" b="0" i="0" u="none" strike="noStrike">
                          <a:solidFill>
                            <a:srgbClr val="0000FF"/>
                          </a:solidFill>
                          <a:effectLst/>
                          <a:latin typeface="Calibri Light" panose="020F0302020204030204" pitchFamily="34" charset="0"/>
                        </a:rPr>
                        <a:t>***</a:t>
                      </a:r>
                    </a:p>
                  </a:txBody>
                  <a:tcPr marL="0" marR="0" marT="0" marB="0" anchor="b">
                    <a:lnL>
                      <a:noFill/>
                    </a:lnL>
                    <a:lnR>
                      <a:noFill/>
                    </a:lnR>
                    <a:lnT>
                      <a:noFill/>
                    </a:lnT>
                    <a:lnB>
                      <a:noFill/>
                    </a:lnB>
                    <a:noFill/>
                  </a:tcPr>
                </a:tc>
                <a:tc>
                  <a:txBody>
                    <a:bodyPr/>
                    <a:lstStyle/>
                    <a:p>
                      <a:pPr algn="l" fontAlgn="b">
                        <a:buNone/>
                      </a:pPr>
                      <a:endParaRPr lang="es-CR" sz="800" b="0" i="0" u="none" strike="noStrike">
                        <a:effectLst/>
                        <a:latin typeface="Arial" panose="020B0604020202020204" pitchFamily="34" charset="0"/>
                      </a:endParaRPr>
                    </a:p>
                  </a:txBody>
                  <a:tcPr marL="0" marR="0" marT="0" marB="0" anchor="b">
                    <a:lnL>
                      <a:noFill/>
                    </a:lnL>
                    <a:lnR>
                      <a:noFill/>
                    </a:lnR>
                    <a:lnT>
                      <a:noFill/>
                    </a:lnT>
                    <a:lnB>
                      <a:noFill/>
                    </a:lnB>
                    <a:noFill/>
                  </a:tcPr>
                </a:tc>
                <a:tc>
                  <a:txBody>
                    <a:bodyPr/>
                    <a:lstStyle/>
                    <a:p>
                      <a:pPr algn="ctr" fontAlgn="b">
                        <a:buNone/>
                      </a:pPr>
                      <a:r>
                        <a:rPr lang="es-CR" sz="1300" b="0" i="0" u="none" strike="noStrike">
                          <a:effectLst/>
                          <a:latin typeface="Calibri Light" panose="020F0302020204030204" pitchFamily="34" charset="0"/>
                        </a:rPr>
                        <a:t>4.70%</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2697280284"/>
                  </a:ext>
                </a:extLst>
              </a:tr>
              <a:tr h="212539">
                <a:tc>
                  <a:txBody>
                    <a:bodyPr/>
                    <a:lstStyle/>
                    <a:p>
                      <a:pPr algn="l" fontAlgn="b">
                        <a:buNone/>
                      </a:pPr>
                      <a:r>
                        <a:rPr lang="es-CR" sz="1000" b="1" i="0" u="none" strike="noStrike">
                          <a:effectLst/>
                          <a:latin typeface="Calibri Light" panose="020F0302020204030204" pitchFamily="34" charset="0"/>
                        </a:rPr>
                        <a:t>Consumo Local</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buNone/>
                      </a:pPr>
                      <a:r>
                        <a:rPr lang="es-CR" sz="1300" b="0" i="0" u="none" strike="noStrike">
                          <a:effectLst/>
                          <a:latin typeface="Calibri Light" panose="020F0302020204030204" pitchFamily="34" charset="0"/>
                        </a:rPr>
                        <a:t>50,020</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r" fontAlgn="b">
                        <a:buNone/>
                      </a:pPr>
                      <a:r>
                        <a:rPr lang="es-CR" sz="1300" b="0" i="0" u="none" strike="noStrike">
                          <a:solidFill>
                            <a:srgbClr val="0000FF"/>
                          </a:solidFill>
                          <a:effectLst/>
                          <a:latin typeface="Calibri Light" panose="020F0302020204030204" pitchFamily="34" charset="0"/>
                        </a:rPr>
                        <a:t>₡1,939.27</a:t>
                      </a:r>
                    </a:p>
                  </a:txBody>
                  <a:tcPr marL="0" marR="91088" marT="0" marB="0" anchor="b">
                    <a:lnL>
                      <a:noFill/>
                    </a:lnL>
                    <a:lnR>
                      <a:noFill/>
                    </a:lnR>
                    <a:lnT>
                      <a:noFill/>
                    </a:lnT>
                    <a:lnB>
                      <a:noFill/>
                    </a:lnB>
                    <a:noFill/>
                  </a:tcPr>
                </a:tc>
                <a:tc>
                  <a:txBody>
                    <a:bodyPr/>
                    <a:lstStyle/>
                    <a:p>
                      <a:pPr algn="ctr" fontAlgn="b">
                        <a:buNone/>
                      </a:pPr>
                      <a:r>
                        <a:rPr lang="es-CR" sz="800" b="0" i="0" u="none" strike="noStrike">
                          <a:effectLst/>
                          <a:latin typeface="Calibri Light" panose="020F0302020204030204" pitchFamily="34" charset="0"/>
                        </a:rPr>
                        <a:t>Kg</a:t>
                      </a:r>
                    </a:p>
                  </a:txBody>
                  <a:tcPr marL="0" marR="0" marT="0" marB="0" anchor="b">
                    <a:lnL>
                      <a:noFill/>
                    </a:lnL>
                    <a:lnR>
                      <a:noFill/>
                    </a:lnR>
                    <a:lnT>
                      <a:noFill/>
                    </a:lnT>
                    <a:lnB>
                      <a:noFill/>
                    </a:lnB>
                    <a:noFill/>
                  </a:tcPr>
                </a:tc>
                <a:tc>
                  <a:txBody>
                    <a:bodyPr/>
                    <a:lstStyle/>
                    <a:p>
                      <a:pPr algn="ctr" fontAlgn="b">
                        <a:buNone/>
                      </a:pPr>
                      <a:r>
                        <a:rPr lang="es-CR" sz="1300" b="0" i="0" u="none" strike="noStrike">
                          <a:effectLst/>
                          <a:latin typeface="Calibri Light" panose="020F0302020204030204" pitchFamily="34" charset="0"/>
                        </a:rPr>
                        <a:t>3.02%</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buNone/>
                      </a:pPr>
                      <a:r>
                        <a:rPr lang="es-CR" sz="1300" b="0" i="0" u="none" strike="noStrike">
                          <a:effectLst/>
                          <a:latin typeface="Calibri Light" panose="020F0302020204030204" pitchFamily="34" charset="0"/>
                        </a:rPr>
                        <a:t>55,142</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r" fontAlgn="b">
                        <a:buNone/>
                      </a:pPr>
                      <a:r>
                        <a:rPr lang="es-CR" sz="1300" b="0" i="0" u="none" strike="noStrike">
                          <a:solidFill>
                            <a:srgbClr val="0000FF"/>
                          </a:solidFill>
                          <a:effectLst/>
                          <a:latin typeface="Calibri Light" panose="020F0302020204030204" pitchFamily="34" charset="0"/>
                        </a:rPr>
                        <a:t>₡2,510.32</a:t>
                      </a:r>
                    </a:p>
                  </a:txBody>
                  <a:tcPr marL="0" marR="91088" marT="0" marB="0" anchor="b">
                    <a:lnL>
                      <a:noFill/>
                    </a:lnL>
                    <a:lnR>
                      <a:noFill/>
                    </a:lnR>
                    <a:lnT>
                      <a:noFill/>
                    </a:lnT>
                    <a:lnB>
                      <a:noFill/>
                    </a:lnB>
                    <a:noFill/>
                  </a:tcPr>
                </a:tc>
                <a:tc>
                  <a:txBody>
                    <a:bodyPr/>
                    <a:lstStyle/>
                    <a:p>
                      <a:pPr algn="ctr" fontAlgn="b">
                        <a:buNone/>
                      </a:pPr>
                      <a:r>
                        <a:rPr lang="es-CR" sz="800" b="0" i="0" u="none" strike="noStrike">
                          <a:effectLst/>
                          <a:latin typeface="Calibri Light" panose="020F0302020204030204" pitchFamily="34" charset="0"/>
                        </a:rPr>
                        <a:t>Kg</a:t>
                      </a:r>
                    </a:p>
                  </a:txBody>
                  <a:tcPr marL="0" marR="0" marT="0" marB="0" anchor="b">
                    <a:lnL>
                      <a:noFill/>
                    </a:lnL>
                    <a:lnR>
                      <a:noFill/>
                    </a:lnR>
                    <a:lnT>
                      <a:noFill/>
                    </a:lnT>
                    <a:lnB>
                      <a:noFill/>
                    </a:lnB>
                    <a:noFill/>
                  </a:tcPr>
                </a:tc>
                <a:tc>
                  <a:txBody>
                    <a:bodyPr/>
                    <a:lstStyle/>
                    <a:p>
                      <a:pPr algn="ctr" fontAlgn="b">
                        <a:buNone/>
                      </a:pPr>
                      <a:r>
                        <a:rPr lang="es-CR" sz="1300" b="0" i="0" u="none" strike="noStrike">
                          <a:effectLst/>
                          <a:latin typeface="Calibri Light" panose="020F0302020204030204" pitchFamily="34" charset="0"/>
                        </a:rPr>
                        <a:t>3.54%</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buNone/>
                      </a:pPr>
                      <a:r>
                        <a:rPr lang="es-CR" sz="1300" b="0" i="0" u="none" strike="noStrike">
                          <a:effectLst/>
                          <a:latin typeface="Calibri Light" panose="020F0302020204030204" pitchFamily="34" charset="0"/>
                        </a:rPr>
                        <a:t>47,967</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r" fontAlgn="b">
                        <a:buNone/>
                      </a:pPr>
                      <a:r>
                        <a:rPr lang="es-CR" sz="1300" b="0" i="0" u="none" strike="noStrike">
                          <a:solidFill>
                            <a:srgbClr val="0000FF"/>
                          </a:solidFill>
                          <a:effectLst/>
                          <a:latin typeface="Calibri Light" panose="020F0302020204030204" pitchFamily="34" charset="0"/>
                        </a:rPr>
                        <a:t>₡3,209.00</a:t>
                      </a:r>
                    </a:p>
                  </a:txBody>
                  <a:tcPr marL="0" marR="91088" marT="0" marB="0" anchor="b">
                    <a:lnL>
                      <a:noFill/>
                    </a:lnL>
                    <a:lnR>
                      <a:noFill/>
                    </a:lnR>
                    <a:lnT>
                      <a:noFill/>
                    </a:lnT>
                    <a:lnB>
                      <a:noFill/>
                    </a:lnB>
                    <a:noFill/>
                  </a:tcPr>
                </a:tc>
                <a:tc>
                  <a:txBody>
                    <a:bodyPr/>
                    <a:lstStyle/>
                    <a:p>
                      <a:pPr algn="ctr" fontAlgn="b">
                        <a:buNone/>
                      </a:pPr>
                      <a:r>
                        <a:rPr lang="es-CR" sz="800" b="0" i="0" u="none" strike="noStrike">
                          <a:effectLst/>
                          <a:latin typeface="Calibri Light" panose="020F0302020204030204" pitchFamily="34" charset="0"/>
                        </a:rPr>
                        <a:t>Kg</a:t>
                      </a:r>
                    </a:p>
                  </a:txBody>
                  <a:tcPr marL="0" marR="0" marT="0" marB="0" anchor="b">
                    <a:lnL>
                      <a:noFill/>
                    </a:lnL>
                    <a:lnR>
                      <a:noFill/>
                    </a:lnR>
                    <a:lnT>
                      <a:noFill/>
                    </a:lnT>
                    <a:lnB>
                      <a:noFill/>
                    </a:lnB>
                    <a:noFill/>
                  </a:tcPr>
                </a:tc>
                <a:tc>
                  <a:txBody>
                    <a:bodyPr/>
                    <a:lstStyle/>
                    <a:p>
                      <a:pPr algn="ctr" fontAlgn="b">
                        <a:buNone/>
                      </a:pPr>
                      <a:r>
                        <a:rPr lang="es-CR" sz="1300" b="0" i="0" u="none" strike="noStrike">
                          <a:effectLst/>
                          <a:latin typeface="Calibri Light" panose="020F0302020204030204" pitchFamily="34" charset="0"/>
                        </a:rPr>
                        <a:t>3.04%</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689710473"/>
                  </a:ext>
                </a:extLst>
              </a:tr>
              <a:tr h="212539">
                <a:tc>
                  <a:txBody>
                    <a:bodyPr/>
                    <a:lstStyle/>
                    <a:p>
                      <a:pPr algn="l" fontAlgn="b">
                        <a:buNone/>
                      </a:pPr>
                      <a:r>
                        <a:rPr lang="es-CR" sz="1000" b="1" i="0" u="none" strike="noStrike">
                          <a:effectLst/>
                          <a:latin typeface="Calibri Light" panose="020F0302020204030204" pitchFamily="34" charset="0"/>
                        </a:rPr>
                        <a:t>Consignación C.N.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buNone/>
                      </a:pPr>
                      <a:r>
                        <a:rPr lang="es-CR" sz="1300" b="0" i="0" u="none" strike="noStrike">
                          <a:effectLst/>
                          <a:latin typeface="Calibri Light" panose="020F0302020204030204" pitchFamily="34" charset="0"/>
                        </a:rPr>
                        <a:t>0</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b">
                        <a:buNone/>
                      </a:pPr>
                      <a:endParaRPr lang="es-CR" sz="800" b="0" i="0" u="none" strike="noStrike">
                        <a:effectLst/>
                        <a:latin typeface="Arial" panose="020B0604020202020204" pitchFamily="34" charset="0"/>
                      </a:endParaRPr>
                    </a:p>
                  </a:txBody>
                  <a:tcPr marL="0" marR="0" marT="0" marB="0" anchor="b">
                    <a:lnL>
                      <a:noFill/>
                    </a:lnL>
                    <a:lnR>
                      <a:noFill/>
                    </a:lnR>
                    <a:lnT>
                      <a:noFill/>
                    </a:lnT>
                    <a:lnB>
                      <a:noFill/>
                    </a:lnB>
                    <a:noFill/>
                  </a:tcPr>
                </a:tc>
                <a:tc>
                  <a:txBody>
                    <a:bodyPr/>
                    <a:lstStyle/>
                    <a:p>
                      <a:pPr algn="l" fontAlgn="b">
                        <a:buNone/>
                      </a:pPr>
                      <a:endParaRPr lang="es-CR" sz="800" b="0" i="0" u="none" strike="noStrike">
                        <a:effectLst/>
                        <a:latin typeface="Arial" panose="020B0604020202020204" pitchFamily="34" charset="0"/>
                      </a:endParaRPr>
                    </a:p>
                  </a:txBody>
                  <a:tcPr marL="0" marR="0" marT="0" marB="0" anchor="b">
                    <a:lnL>
                      <a:noFill/>
                    </a:lnL>
                    <a:lnR>
                      <a:noFill/>
                    </a:lnR>
                    <a:lnT>
                      <a:noFill/>
                    </a:lnT>
                    <a:lnB>
                      <a:noFill/>
                    </a:lnB>
                    <a:noFill/>
                  </a:tcPr>
                </a:tc>
                <a:tc>
                  <a:txBody>
                    <a:bodyPr/>
                    <a:lstStyle/>
                    <a:p>
                      <a:pPr algn="ctr" fontAlgn="b">
                        <a:buNone/>
                      </a:pPr>
                      <a:r>
                        <a:rPr lang="es-CR" sz="1300" b="0" i="0" u="none" strike="noStrike">
                          <a:effectLst/>
                          <a:latin typeface="Calibri Light" panose="020F0302020204030204" pitchFamily="34" charset="0"/>
                        </a:rPr>
                        <a:t>0.00%</a:t>
                      </a: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r" fontAlgn="b">
                        <a:buNone/>
                      </a:pPr>
                      <a:r>
                        <a:rPr lang="es-CR" sz="1300" b="0" i="0" u="none" strike="noStrike">
                          <a:effectLst/>
                          <a:latin typeface="Calibri Light" panose="020F0302020204030204" pitchFamily="34" charset="0"/>
                        </a:rPr>
                        <a:t>0</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b">
                        <a:buNone/>
                      </a:pPr>
                      <a:endParaRPr lang="es-CR" sz="800" b="0" i="0" u="none" strike="noStrike">
                        <a:effectLst/>
                        <a:latin typeface="Arial" panose="020B0604020202020204" pitchFamily="34" charset="0"/>
                      </a:endParaRPr>
                    </a:p>
                  </a:txBody>
                  <a:tcPr marL="0" marR="0" marT="0" marB="0" anchor="b">
                    <a:lnL>
                      <a:noFill/>
                    </a:lnL>
                    <a:lnR>
                      <a:noFill/>
                    </a:lnR>
                    <a:lnT>
                      <a:noFill/>
                    </a:lnT>
                    <a:lnB>
                      <a:noFill/>
                    </a:lnB>
                    <a:noFill/>
                  </a:tcPr>
                </a:tc>
                <a:tc>
                  <a:txBody>
                    <a:bodyPr/>
                    <a:lstStyle/>
                    <a:p>
                      <a:pPr algn="l" fontAlgn="b">
                        <a:buNone/>
                      </a:pPr>
                      <a:endParaRPr lang="es-CR" sz="800" b="0" i="0" u="none" strike="noStrike">
                        <a:effectLst/>
                        <a:latin typeface="Arial" panose="020B0604020202020204" pitchFamily="34" charset="0"/>
                      </a:endParaRPr>
                    </a:p>
                  </a:txBody>
                  <a:tcPr marL="0" marR="0" marT="0" marB="0" anchor="b">
                    <a:lnL>
                      <a:noFill/>
                    </a:lnL>
                    <a:lnR>
                      <a:noFill/>
                    </a:lnR>
                    <a:lnT>
                      <a:noFill/>
                    </a:lnT>
                    <a:lnB>
                      <a:noFill/>
                    </a:lnB>
                    <a:noFill/>
                  </a:tcPr>
                </a:tc>
                <a:tc>
                  <a:txBody>
                    <a:bodyPr/>
                    <a:lstStyle/>
                    <a:p>
                      <a:pPr algn="ctr" fontAlgn="b">
                        <a:buNone/>
                      </a:pPr>
                      <a:r>
                        <a:rPr lang="es-CR" sz="1300" b="0" i="0" u="none" strike="noStrike">
                          <a:effectLst/>
                          <a:latin typeface="Calibri Light" panose="020F0302020204030204" pitchFamily="34" charset="0"/>
                        </a:rPr>
                        <a:t>0.00%</a:t>
                      </a: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r" fontAlgn="b">
                        <a:buNone/>
                      </a:pPr>
                      <a:r>
                        <a:rPr lang="es-CR" sz="1300" b="0" i="0" u="none" strike="noStrike">
                          <a:effectLst/>
                          <a:latin typeface="Calibri Light" panose="020F0302020204030204" pitchFamily="34" charset="0"/>
                        </a:rPr>
                        <a:t>0</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300" b="0" i="0" u="none" strike="noStrike">
                          <a:effectLst/>
                          <a:latin typeface="Calibri Light" panose="020F0302020204030204" pitchFamily="34" charset="0"/>
                        </a:rPr>
                        <a:t>                     -   </a:t>
                      </a:r>
                    </a:p>
                  </a:txBody>
                  <a:tcPr marL="0" marR="0" marT="0" marB="0" anchor="b">
                    <a:lnL>
                      <a:noFill/>
                    </a:lnL>
                    <a:lnR>
                      <a:noFill/>
                    </a:lnR>
                    <a:lnT>
                      <a:noFill/>
                    </a:lnT>
                    <a:lnB>
                      <a:noFill/>
                    </a:lnB>
                    <a:noFill/>
                  </a:tcPr>
                </a:tc>
                <a:tc>
                  <a:txBody>
                    <a:bodyPr/>
                    <a:lstStyle/>
                    <a:p>
                      <a:pPr algn="ctr" fontAlgn="b">
                        <a:buNone/>
                      </a:pPr>
                      <a:endParaRPr lang="es-CR" sz="13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r>
                        <a:rPr lang="es-CR" sz="1300" b="0" i="0" u="none" strike="noStrike">
                          <a:effectLst/>
                          <a:latin typeface="Calibri Light" panose="020F0302020204030204" pitchFamily="34" charset="0"/>
                        </a:rPr>
                        <a:t>0.00%</a:t>
                      </a: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375064245"/>
                  </a:ext>
                </a:extLst>
              </a:tr>
              <a:tr h="212539">
                <a:tc>
                  <a:txBody>
                    <a:bodyPr/>
                    <a:lstStyle/>
                    <a:p>
                      <a:pPr algn="l" fontAlgn="b">
                        <a:buNone/>
                      </a:pPr>
                      <a:r>
                        <a:rPr lang="es-CR" sz="1000" b="1" i="0" u="none" strike="noStrike">
                          <a:effectLst/>
                          <a:latin typeface="Calibri Light" panose="020F0302020204030204" pitchFamily="34" charset="0"/>
                        </a:rPr>
                        <a:t>Total  Vendido</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buNone/>
                      </a:pPr>
                      <a:r>
                        <a:rPr lang="es-CR" sz="1300" b="0" i="0" u="none" strike="noStrike">
                          <a:solidFill>
                            <a:srgbClr val="0000FF"/>
                          </a:solidFill>
                          <a:effectLst/>
                          <a:latin typeface="Calibri Light" panose="020F0302020204030204" pitchFamily="34" charset="0"/>
                        </a:rPr>
                        <a:t>896,685</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endParaRPr lang="es-CR" sz="13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endParaRPr lang="es-CR" sz="1300" b="0" i="0" u="none" strike="noStrike">
                        <a:effectLst/>
                        <a:latin typeface="Calibri Light" panose="020F0302020204030204" pitchFamily="34"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300" b="0" i="0" u="none" strike="noStrike">
                          <a:solidFill>
                            <a:srgbClr val="0000FF"/>
                          </a:solidFill>
                          <a:effectLst/>
                          <a:latin typeface="Calibri Light" panose="020F0302020204030204" pitchFamily="34" charset="0"/>
                        </a:rPr>
                        <a:t>54.21%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buNone/>
                      </a:pPr>
                      <a:r>
                        <a:rPr lang="es-CR" sz="1300" b="0" i="0" u="none" strike="noStrike">
                          <a:solidFill>
                            <a:srgbClr val="0000FF"/>
                          </a:solidFill>
                          <a:effectLst/>
                          <a:latin typeface="Calibri Light" panose="020F0302020204030204" pitchFamily="34" charset="0"/>
                        </a:rPr>
                        <a:t>1,037,968</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endParaRPr lang="es-CR" sz="13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endParaRPr lang="es-CR" sz="1300" b="0" i="0" u="none" strike="noStrike">
                        <a:effectLst/>
                        <a:latin typeface="Calibri Light" panose="020F0302020204030204" pitchFamily="34"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300" b="0" i="0" u="none" strike="noStrike">
                          <a:solidFill>
                            <a:srgbClr val="0000FF"/>
                          </a:solidFill>
                          <a:effectLst/>
                          <a:latin typeface="Calibri Light" panose="020F0302020204030204" pitchFamily="34" charset="0"/>
                        </a:rPr>
                        <a:t>66.68%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buNone/>
                      </a:pPr>
                      <a:r>
                        <a:rPr lang="es-CR" sz="1300" b="0" i="0" u="none" strike="noStrike">
                          <a:solidFill>
                            <a:srgbClr val="0000FF"/>
                          </a:solidFill>
                          <a:effectLst/>
                          <a:latin typeface="Calibri Light" panose="020F0302020204030204" pitchFamily="34" charset="0"/>
                        </a:rPr>
                        <a:t>966,324</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300" b="0" i="0" u="none" strike="noStrike">
                          <a:effectLst/>
                          <a:latin typeface="Calibri Light" panose="020F0302020204030204" pitchFamily="34" charset="0"/>
                        </a:rPr>
                        <a:t>                     -   </a:t>
                      </a:r>
                    </a:p>
                  </a:txBody>
                  <a:tcPr marL="0" marR="0" marT="0" marB="0" anchor="b">
                    <a:lnL>
                      <a:noFill/>
                    </a:lnL>
                    <a:lnR>
                      <a:noFill/>
                    </a:lnR>
                    <a:lnT>
                      <a:noFill/>
                    </a:lnT>
                    <a:lnB>
                      <a:noFill/>
                    </a:lnB>
                    <a:noFill/>
                  </a:tcPr>
                </a:tc>
                <a:tc>
                  <a:txBody>
                    <a:bodyPr/>
                    <a:lstStyle/>
                    <a:p>
                      <a:pPr algn="ctr" fontAlgn="b">
                        <a:buNone/>
                      </a:pPr>
                      <a:endParaRPr lang="es-CR" sz="1300" b="0" i="0" u="none" strike="noStrike">
                        <a:effectLst/>
                        <a:latin typeface="Calibri Light" panose="020F0302020204030204" pitchFamily="34"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300" b="0" i="0" u="none" strike="noStrike">
                          <a:solidFill>
                            <a:srgbClr val="0000FF"/>
                          </a:solidFill>
                          <a:effectLst/>
                          <a:latin typeface="Calibri Light" panose="020F0302020204030204" pitchFamily="34" charset="0"/>
                        </a:rPr>
                        <a:t>61.23%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491544186"/>
                  </a:ext>
                </a:extLst>
              </a:tr>
              <a:tr h="212539">
                <a:tc>
                  <a:txBody>
                    <a:bodyPr/>
                    <a:lstStyle/>
                    <a:p>
                      <a:pPr algn="l" fontAlgn="b">
                        <a:buNone/>
                      </a:pPr>
                      <a:r>
                        <a:rPr lang="es-CR" sz="1000" b="1" i="0" u="none" strike="noStrike">
                          <a:effectLst/>
                          <a:latin typeface="Calibri Light" panose="020F0302020204030204" pitchFamily="34" charset="0"/>
                        </a:rPr>
                        <a:t>Por Vender</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buNone/>
                      </a:pPr>
                      <a:r>
                        <a:rPr lang="es-CR" sz="1300" b="0" i="0" u="none" strike="noStrike">
                          <a:effectLst/>
                          <a:latin typeface="Calibri Light" panose="020F0302020204030204" pitchFamily="34" charset="0"/>
                        </a:rPr>
                        <a:t>757,398</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endParaRPr lang="es-CR" sz="13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endParaRPr lang="es-CR" sz="13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r>
                        <a:rPr lang="es-CR" sz="1300" b="0" i="0" u="none" strike="noStrike">
                          <a:effectLst/>
                          <a:latin typeface="Calibri Light" panose="020F0302020204030204" pitchFamily="34" charset="0"/>
                        </a:rPr>
                        <a:t>45.79%</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r" fontAlgn="b">
                        <a:buNone/>
                      </a:pPr>
                      <a:r>
                        <a:rPr lang="es-CR" sz="1300" b="0" i="0" u="none" strike="noStrike">
                          <a:effectLst/>
                          <a:latin typeface="Calibri Light" panose="020F0302020204030204" pitchFamily="34" charset="0"/>
                        </a:rPr>
                        <a:t>518,561</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endParaRPr lang="es-CR" sz="13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endParaRPr lang="es-CR" sz="13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r>
                        <a:rPr lang="es-CR" sz="1300" b="0" i="0" u="none" strike="noStrike">
                          <a:effectLst/>
                          <a:latin typeface="Calibri Light" panose="020F0302020204030204" pitchFamily="34" charset="0"/>
                        </a:rPr>
                        <a:t>33.32%</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r" fontAlgn="b">
                        <a:buNone/>
                      </a:pPr>
                      <a:r>
                        <a:rPr lang="es-CR" sz="1300" b="0" i="0" u="none" strike="noStrike">
                          <a:effectLst/>
                          <a:latin typeface="Calibri Light" panose="020F0302020204030204" pitchFamily="34" charset="0"/>
                        </a:rPr>
                        <a:t>611,966</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300" b="0" i="0" u="none" strike="noStrike">
                          <a:effectLst/>
                          <a:latin typeface="Calibri Light" panose="020F0302020204030204" pitchFamily="34" charset="0"/>
                        </a:rPr>
                        <a:t>                     -   </a:t>
                      </a:r>
                    </a:p>
                  </a:txBody>
                  <a:tcPr marL="0" marR="0" marT="0" marB="0" anchor="b">
                    <a:lnL>
                      <a:noFill/>
                    </a:lnL>
                    <a:lnR>
                      <a:noFill/>
                    </a:lnR>
                    <a:lnT>
                      <a:noFill/>
                    </a:lnT>
                    <a:lnB>
                      <a:noFill/>
                    </a:lnB>
                    <a:noFill/>
                  </a:tcPr>
                </a:tc>
                <a:tc>
                  <a:txBody>
                    <a:bodyPr/>
                    <a:lstStyle/>
                    <a:p>
                      <a:pPr algn="ctr" fontAlgn="b">
                        <a:buNone/>
                      </a:pPr>
                      <a:endParaRPr lang="es-CR" sz="13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r>
                        <a:rPr lang="es-CR" sz="1300" b="0" i="0" u="none" strike="noStrike">
                          <a:effectLst/>
                          <a:latin typeface="Calibri Light" panose="020F0302020204030204" pitchFamily="34" charset="0"/>
                        </a:rPr>
                        <a:t>38.77%</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2677787142"/>
                  </a:ext>
                </a:extLst>
              </a:tr>
              <a:tr h="212539">
                <a:tc>
                  <a:txBody>
                    <a:bodyPr/>
                    <a:lstStyle/>
                    <a:p>
                      <a:pPr algn="l" fontAlgn="b">
                        <a:buNone/>
                      </a:pPr>
                      <a:r>
                        <a:rPr lang="es-CR" sz="1000" b="1" i="0" u="none" strike="noStrike">
                          <a:effectLst/>
                          <a:latin typeface="Calibri Light" panose="020F0302020204030204" pitchFamily="34" charset="0"/>
                        </a:rPr>
                        <a:t>Exportado</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buNone/>
                      </a:pPr>
                      <a:r>
                        <a:rPr lang="es-CR" sz="1300" b="0" i="0" u="none" strike="noStrike">
                          <a:effectLst/>
                          <a:latin typeface="Calibri Light" panose="020F0302020204030204" pitchFamily="34" charset="0"/>
                        </a:rPr>
                        <a:t>67,529</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endParaRPr lang="es-CR" sz="13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endParaRPr lang="es-CR" sz="8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r>
                        <a:rPr lang="es-CR" sz="13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fontAlgn="b">
                        <a:buNone/>
                      </a:pPr>
                      <a:r>
                        <a:rPr lang="es-CR" sz="1300" b="0" i="0" u="none" strike="noStrike">
                          <a:effectLst/>
                          <a:latin typeface="Calibri Light" panose="020F0302020204030204" pitchFamily="34" charset="0"/>
                        </a:rPr>
                        <a:t>114,889</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endParaRPr lang="es-CR" sz="13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endParaRPr lang="es-CR" sz="8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r>
                        <a:rPr lang="es-CR" sz="13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buNone/>
                      </a:pPr>
                      <a:r>
                        <a:rPr lang="es-CR" sz="1300" b="0" i="0" u="none" strike="noStrike">
                          <a:effectLst/>
                          <a:latin typeface="Calibri Light" panose="020F0302020204030204" pitchFamily="34" charset="0"/>
                        </a:rPr>
                        <a:t>104,000</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300" b="0" i="0" u="none" strike="noStrike">
                          <a:effectLst/>
                          <a:latin typeface="Calibri Light" panose="020F0302020204030204" pitchFamily="34" charset="0"/>
                        </a:rPr>
                        <a:t>                     -   </a:t>
                      </a:r>
                    </a:p>
                  </a:txBody>
                  <a:tcPr marL="0" marR="0" marT="0" marB="0" anchor="b">
                    <a:lnL>
                      <a:noFill/>
                    </a:lnL>
                    <a:lnR>
                      <a:noFill/>
                    </a:lnR>
                    <a:lnT>
                      <a:noFill/>
                    </a:lnT>
                    <a:lnB>
                      <a:noFill/>
                    </a:lnB>
                    <a:noFill/>
                  </a:tcPr>
                </a:tc>
                <a:tc>
                  <a:txBody>
                    <a:bodyPr/>
                    <a:lstStyle/>
                    <a:p>
                      <a:pPr algn="ctr" fontAlgn="b">
                        <a:buNone/>
                      </a:pPr>
                      <a:endParaRPr lang="es-CR" sz="8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r>
                        <a:rPr lang="es-CR" sz="13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3374713476"/>
                  </a:ext>
                </a:extLst>
              </a:tr>
              <a:tr h="212539">
                <a:tc>
                  <a:txBody>
                    <a:bodyPr/>
                    <a:lstStyle/>
                    <a:p>
                      <a:pPr algn="l" fontAlgn="b">
                        <a:buNone/>
                      </a:pPr>
                      <a:r>
                        <a:rPr lang="es-CR" sz="1000" b="1" i="0" u="none" strike="noStrike">
                          <a:effectLst/>
                          <a:latin typeface="Calibri Light" panose="020F0302020204030204" pitchFamily="34" charset="0"/>
                        </a:rPr>
                        <a:t>Por Exportar</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r" fontAlgn="b">
                        <a:buNone/>
                      </a:pPr>
                      <a:r>
                        <a:rPr lang="es-CR" sz="1300" b="0" i="0" u="none" strike="noStrike">
                          <a:effectLst/>
                          <a:latin typeface="Calibri Light" panose="020F0302020204030204" pitchFamily="34" charset="0"/>
                        </a:rPr>
                        <a:t>779,136</a:t>
                      </a:r>
                    </a:p>
                  </a:txBody>
                  <a:tcPr marL="0" marR="0" marT="0"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endParaRPr lang="es-CR" sz="13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endParaRPr lang="es-CR" sz="13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300" b="0" i="0" u="none" strike="noStrike">
                          <a:effectLst/>
                          <a:latin typeface="Calibri Light" panose="020F0302020204030204" pitchFamily="34" charset="0"/>
                        </a:rPr>
                        <a:t>92.02%</a:t>
                      </a: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r" fontAlgn="b">
                        <a:buNone/>
                      </a:pPr>
                      <a:r>
                        <a:rPr lang="es-CR" sz="1300" b="0" i="0" u="none" strike="noStrike">
                          <a:effectLst/>
                          <a:latin typeface="Calibri Light" panose="020F0302020204030204" pitchFamily="34" charset="0"/>
                        </a:rPr>
                        <a:t>867,937</a:t>
                      </a:r>
                    </a:p>
                  </a:txBody>
                  <a:tcPr marL="0" marR="0" marT="0"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endParaRPr lang="es-CR" sz="13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endParaRPr lang="es-CR" sz="13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300" b="0" i="0" u="none" strike="noStrike">
                          <a:effectLst/>
                          <a:latin typeface="Calibri Light" panose="020F0302020204030204" pitchFamily="34" charset="0"/>
                        </a:rPr>
                        <a:t>88.31%</a:t>
                      </a: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r" fontAlgn="b">
                        <a:buNone/>
                      </a:pPr>
                      <a:r>
                        <a:rPr lang="es-CR" sz="1300" b="0" i="0" u="none" strike="noStrike">
                          <a:effectLst/>
                          <a:latin typeface="Calibri Light" panose="020F0302020204030204" pitchFamily="34" charset="0"/>
                        </a:rPr>
                        <a:t>814,357</a:t>
                      </a:r>
                    </a:p>
                  </a:txBody>
                  <a:tcPr marL="0" marR="0" marT="0"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endParaRPr lang="es-CR" sz="13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endParaRPr lang="es-CR" sz="13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300" b="0" i="0" u="none" strike="noStrike">
                          <a:effectLst/>
                          <a:latin typeface="Calibri Light" panose="020F0302020204030204" pitchFamily="34" charset="0"/>
                        </a:rPr>
                        <a:t>88.68%</a:t>
                      </a: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587452605"/>
                  </a:ext>
                </a:extLst>
              </a:tr>
              <a:tr h="212539">
                <a:tc>
                  <a:txBody>
                    <a:bodyPr/>
                    <a:lstStyle/>
                    <a:p>
                      <a:pPr algn="l" fontAlgn="b">
                        <a:buNone/>
                      </a:pPr>
                      <a:r>
                        <a:rPr lang="es-CR" sz="1000" b="1" i="0" u="none" strike="noStrike">
                          <a:effectLst/>
                          <a:latin typeface="Calibri Light" panose="020F0302020204030204" pitchFamily="34" charset="0"/>
                        </a:rPr>
                        <a:t>Producción Total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buNone/>
                      </a:pPr>
                      <a:r>
                        <a:rPr lang="es-CR" sz="1300" b="0" i="0" u="none" strike="noStrike">
                          <a:effectLst/>
                          <a:latin typeface="Calibri Light" panose="020F0302020204030204" pitchFamily="34" charset="0"/>
                        </a:rPr>
                        <a:t>1,654,083</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s-CR" sz="8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3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300" b="0" i="0" u="none" strike="noStrike">
                          <a:effectLst/>
                          <a:latin typeface="Calibri Light" panose="020F0302020204030204" pitchFamily="34" charset="0"/>
                        </a:rPr>
                        <a:t>100.00%</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buNone/>
                      </a:pPr>
                      <a:r>
                        <a:rPr lang="es-CR" sz="1300" b="0" i="0" u="none" strike="noStrike">
                          <a:effectLst/>
                          <a:latin typeface="Calibri Light" panose="020F0302020204030204" pitchFamily="34" charset="0"/>
                        </a:rPr>
                        <a:t>1,556,529</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s-CR" sz="8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3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300" b="0" i="0" u="none" strike="noStrike">
                          <a:effectLst/>
                          <a:latin typeface="Calibri Light" panose="020F0302020204030204" pitchFamily="34" charset="0"/>
                        </a:rPr>
                        <a:t>100.00%</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buNone/>
                      </a:pPr>
                      <a:r>
                        <a:rPr lang="es-CR" sz="1300" b="0" i="0" u="none" strike="noStrike">
                          <a:effectLst/>
                          <a:latin typeface="Calibri Light" panose="020F0302020204030204" pitchFamily="34" charset="0"/>
                        </a:rPr>
                        <a:t>1,578,290</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s-CR" sz="8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3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300" b="0" i="0" u="none" strike="noStrike" dirty="0">
                          <a:effectLst/>
                          <a:latin typeface="Calibri Light" panose="020F0302020204030204" pitchFamily="34" charset="0"/>
                        </a:rPr>
                        <a:t>100.00%</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84305034"/>
                  </a:ext>
                </a:extLst>
              </a:tr>
            </a:tbl>
          </a:graphicData>
        </a:graphic>
      </p:graphicFrame>
      <p:graphicFrame>
        <p:nvGraphicFramePr>
          <p:cNvPr id="6" name="Gráfico 5">
            <a:extLst>
              <a:ext uri="{FF2B5EF4-FFF2-40B4-BE49-F238E27FC236}">
                <a16:creationId xmlns:a16="http://schemas.microsoft.com/office/drawing/2014/main" id="{7C91938B-C033-45A8-B772-192C7F469E4B}"/>
              </a:ext>
            </a:extLst>
          </p:cNvPr>
          <p:cNvGraphicFramePr>
            <a:graphicFrameLocks/>
          </p:cNvGraphicFramePr>
          <p:nvPr>
            <p:extLst>
              <p:ext uri="{D42A27DB-BD31-4B8C-83A1-F6EECF244321}">
                <p14:modId xmlns:p14="http://schemas.microsoft.com/office/powerpoint/2010/main" val="2527202947"/>
              </p:ext>
            </p:extLst>
          </p:nvPr>
        </p:nvGraphicFramePr>
        <p:xfrm>
          <a:off x="1120387" y="3536445"/>
          <a:ext cx="9861935" cy="1837812"/>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3332360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3B7EC8-8639-2516-B8DE-3C3F54667D5E}"/>
            </a:ext>
          </a:extLst>
        </p:cNvPr>
        <p:cNvGrpSpPr/>
        <p:nvPr/>
      </p:nvGrpSpPr>
      <p:grpSpPr>
        <a:xfrm>
          <a:off x="0" y="0"/>
          <a:ext cx="0" cy="0"/>
          <a:chOff x="0" y="0"/>
          <a:chExt cx="0" cy="0"/>
        </a:xfrm>
      </p:grpSpPr>
      <p:pic>
        <p:nvPicPr>
          <p:cNvPr id="11" name="Picture 10" descr="A green and black background with leaves and beans&#10;&#10;Description automatically generated">
            <a:extLst>
              <a:ext uri="{FF2B5EF4-FFF2-40B4-BE49-F238E27FC236}">
                <a16:creationId xmlns:a16="http://schemas.microsoft.com/office/drawing/2014/main" id="{8BCDA643-E446-3B6F-08CC-4536C5D98B18}"/>
              </a:ext>
            </a:extLst>
          </p:cNvPr>
          <p:cNvPicPr>
            <a:picLocks noChangeAspect="1"/>
          </p:cNvPicPr>
          <p:nvPr/>
        </p:nvPicPr>
        <p:blipFill>
          <a:blip r:embed="rId3"/>
          <a:stretch>
            <a:fillRect/>
          </a:stretch>
        </p:blipFill>
        <p:spPr>
          <a:xfrm>
            <a:off x="0" y="-3737"/>
            <a:ext cx="12192000" cy="6858000"/>
          </a:xfrm>
          <a:prstGeom prst="rect">
            <a:avLst/>
          </a:prstGeom>
        </p:spPr>
      </p:pic>
      <p:sp>
        <p:nvSpPr>
          <p:cNvPr id="2" name="CuadroTexto 1">
            <a:extLst>
              <a:ext uri="{FF2B5EF4-FFF2-40B4-BE49-F238E27FC236}">
                <a16:creationId xmlns:a16="http://schemas.microsoft.com/office/drawing/2014/main" id="{628418ED-C0ED-CF01-3902-1842D8AB4F41}"/>
              </a:ext>
            </a:extLst>
          </p:cNvPr>
          <p:cNvSpPr txBox="1"/>
          <p:nvPr/>
        </p:nvSpPr>
        <p:spPr>
          <a:xfrm>
            <a:off x="0" y="0"/>
            <a:ext cx="7602876" cy="490904"/>
          </a:xfrm>
          <a:prstGeom prst="rect">
            <a:avLst/>
          </a:prstGeom>
          <a:solidFill>
            <a:srgbClr val="499057"/>
          </a:solidFill>
          <a:ln w="44450" cap="rnd">
            <a:noFill/>
          </a:ln>
        </p:spPr>
        <p:txBody>
          <a:bodyPr vert="horz" lIns="91440" tIns="45720" rIns="91440" bIns="45720" rtlCol="0" anchor="ctr" anchorCtr="0">
            <a:noAutofit/>
          </a:bodyPr>
          <a:lstStyle>
            <a:defPPr>
              <a:defRPr lang="es-CR"/>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r>
              <a:rPr lang="es-ES" dirty="0">
                <a:latin typeface="+mn-lt"/>
              </a:rPr>
              <a:t>COMERCIALIZACIÓN COSECHAS FUTURAS </a:t>
            </a:r>
          </a:p>
        </p:txBody>
      </p:sp>
      <p:sp>
        <p:nvSpPr>
          <p:cNvPr id="3" name="CuadroTexto 2">
            <a:extLst>
              <a:ext uri="{FF2B5EF4-FFF2-40B4-BE49-F238E27FC236}">
                <a16:creationId xmlns:a16="http://schemas.microsoft.com/office/drawing/2014/main" id="{BD59D6AE-581F-1182-D394-B4BDCD87FE09}"/>
              </a:ext>
            </a:extLst>
          </p:cNvPr>
          <p:cNvSpPr txBox="1"/>
          <p:nvPr/>
        </p:nvSpPr>
        <p:spPr>
          <a:xfrm>
            <a:off x="1134503" y="711202"/>
            <a:ext cx="9904972" cy="337952"/>
          </a:xfrm>
          <a:prstGeom prst="rect">
            <a:avLst/>
          </a:prstGeom>
          <a:solidFill>
            <a:srgbClr val="499057"/>
          </a:solidFill>
          <a:ln w="44450" cap="rnd">
            <a:noFill/>
          </a:ln>
        </p:spPr>
        <p:txBody>
          <a:bodyPr vert="horz" lIns="91440" tIns="45720" rIns="91440" bIns="45720" rtlCol="0" anchor="ctr" anchorCtr="0">
            <a:noAutofit/>
          </a:bodyPr>
          <a:lstStyle>
            <a:defPPr>
              <a:defRPr lang="es-CR"/>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r>
              <a:rPr lang="es-ES" sz="2000" dirty="0">
                <a:latin typeface="+mn-lt"/>
              </a:rPr>
              <a:t>COSECHAS 2026-2027 &amp; 2027-2028</a:t>
            </a:r>
          </a:p>
        </p:txBody>
      </p:sp>
      <p:sp>
        <p:nvSpPr>
          <p:cNvPr id="4" name="CuadroTexto 3">
            <a:extLst>
              <a:ext uri="{FF2B5EF4-FFF2-40B4-BE49-F238E27FC236}">
                <a16:creationId xmlns:a16="http://schemas.microsoft.com/office/drawing/2014/main" id="{7B580CF2-C169-E5E8-677A-BEB67269D811}"/>
              </a:ext>
            </a:extLst>
          </p:cNvPr>
          <p:cNvSpPr txBox="1"/>
          <p:nvPr/>
        </p:nvSpPr>
        <p:spPr>
          <a:xfrm>
            <a:off x="8645237" y="5455092"/>
            <a:ext cx="3546763" cy="337952"/>
          </a:xfrm>
          <a:prstGeom prst="rect">
            <a:avLst/>
          </a:prstGeom>
          <a:solidFill>
            <a:srgbClr val="499057"/>
          </a:solidFill>
          <a:ln w="44450" cap="rnd">
            <a:noFill/>
          </a:ln>
        </p:spPr>
        <p:txBody>
          <a:bodyPr vert="horz" lIns="91440" tIns="45720" rIns="91440" bIns="45720" rtlCol="0" anchor="ctr" anchorCtr="0">
            <a:noAutofit/>
          </a:bodyPr>
          <a:lstStyle>
            <a:defPPr>
              <a:defRPr lang="es-CR"/>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endParaRPr lang="es-ES" sz="1600" dirty="0">
              <a:latin typeface="+mn-lt"/>
            </a:endParaRPr>
          </a:p>
          <a:p>
            <a:r>
              <a:rPr lang="es-ES" sz="2000" dirty="0">
                <a:latin typeface="+mn-lt"/>
              </a:rPr>
              <a:t>Corte al 26 de Enero 2026</a:t>
            </a:r>
          </a:p>
          <a:p>
            <a:endParaRPr lang="es-ES" sz="2000" dirty="0">
              <a:latin typeface="+mn-lt"/>
            </a:endParaRPr>
          </a:p>
        </p:txBody>
      </p:sp>
      <p:graphicFrame>
        <p:nvGraphicFramePr>
          <p:cNvPr id="5" name="Tabla 4">
            <a:extLst>
              <a:ext uri="{FF2B5EF4-FFF2-40B4-BE49-F238E27FC236}">
                <a16:creationId xmlns:a16="http://schemas.microsoft.com/office/drawing/2014/main" id="{739616E9-D07C-9D8C-8674-FB36566613EB}"/>
              </a:ext>
            </a:extLst>
          </p:cNvPr>
          <p:cNvGraphicFramePr>
            <a:graphicFrameLocks noGrp="1"/>
          </p:cNvGraphicFramePr>
          <p:nvPr>
            <p:extLst>
              <p:ext uri="{D42A27DB-BD31-4B8C-83A1-F6EECF244321}">
                <p14:modId xmlns:p14="http://schemas.microsoft.com/office/powerpoint/2010/main" val="2802159196"/>
              </p:ext>
            </p:extLst>
          </p:nvPr>
        </p:nvGraphicFramePr>
        <p:xfrm>
          <a:off x="1134503" y="1764093"/>
          <a:ext cx="9904971" cy="2747521"/>
        </p:xfrm>
        <a:graphic>
          <a:graphicData uri="http://schemas.openxmlformats.org/drawingml/2006/table">
            <a:tbl>
              <a:tblPr/>
              <a:tblGrid>
                <a:gridCol w="1554704">
                  <a:extLst>
                    <a:ext uri="{9D8B030D-6E8A-4147-A177-3AD203B41FA5}">
                      <a16:colId xmlns:a16="http://schemas.microsoft.com/office/drawing/2014/main" val="3892070470"/>
                    </a:ext>
                  </a:extLst>
                </a:gridCol>
                <a:gridCol w="1341559">
                  <a:extLst>
                    <a:ext uri="{9D8B030D-6E8A-4147-A177-3AD203B41FA5}">
                      <a16:colId xmlns:a16="http://schemas.microsoft.com/office/drawing/2014/main" val="1929495058"/>
                    </a:ext>
                  </a:extLst>
                </a:gridCol>
                <a:gridCol w="1504552">
                  <a:extLst>
                    <a:ext uri="{9D8B030D-6E8A-4147-A177-3AD203B41FA5}">
                      <a16:colId xmlns:a16="http://schemas.microsoft.com/office/drawing/2014/main" val="3694455217"/>
                    </a:ext>
                  </a:extLst>
                </a:gridCol>
                <a:gridCol w="1604857">
                  <a:extLst>
                    <a:ext uri="{9D8B030D-6E8A-4147-A177-3AD203B41FA5}">
                      <a16:colId xmlns:a16="http://schemas.microsoft.com/office/drawing/2014/main" val="2417963006"/>
                    </a:ext>
                  </a:extLst>
                </a:gridCol>
                <a:gridCol w="2043684">
                  <a:extLst>
                    <a:ext uri="{9D8B030D-6E8A-4147-A177-3AD203B41FA5}">
                      <a16:colId xmlns:a16="http://schemas.microsoft.com/office/drawing/2014/main" val="246111581"/>
                    </a:ext>
                  </a:extLst>
                </a:gridCol>
                <a:gridCol w="1855615">
                  <a:extLst>
                    <a:ext uri="{9D8B030D-6E8A-4147-A177-3AD203B41FA5}">
                      <a16:colId xmlns:a16="http://schemas.microsoft.com/office/drawing/2014/main" val="494323668"/>
                    </a:ext>
                  </a:extLst>
                </a:gridCol>
              </a:tblGrid>
              <a:tr h="280588">
                <a:tc gridSpan="6">
                  <a:txBody>
                    <a:bodyPr/>
                    <a:lstStyle/>
                    <a:p>
                      <a:pPr algn="ctr" fontAlgn="b">
                        <a:buNone/>
                      </a:pPr>
                      <a:r>
                        <a:rPr lang="es-ES" sz="1400" b="1" i="0" u="none" strike="noStrike">
                          <a:effectLst/>
                          <a:latin typeface="Calibri Light" panose="020F0302020204030204" pitchFamily="34" charset="0"/>
                        </a:rPr>
                        <a:t>Volumen en U. 46 kg. - Para exportación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extLst>
                  <a:ext uri="{0D108BD9-81ED-4DB2-BD59-A6C34878D82A}">
                    <a16:rowId xmlns:a16="http://schemas.microsoft.com/office/drawing/2014/main" val="396700202"/>
                  </a:ext>
                </a:extLst>
              </a:tr>
              <a:tr h="673412">
                <a:tc>
                  <a:txBody>
                    <a:bodyPr/>
                    <a:lstStyle/>
                    <a:p>
                      <a:pPr algn="ctr" fontAlgn="ctr">
                        <a:buNone/>
                      </a:pPr>
                      <a:r>
                        <a:rPr lang="es-CR" sz="1200" b="1" i="0" u="none" strike="noStrike">
                          <a:effectLst/>
                          <a:latin typeface="Calibri Light" panose="020F0302020204030204" pitchFamily="34" charset="0"/>
                        </a:rPr>
                        <a:t>Cosecha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s-CR" sz="1200" b="1" i="0" u="none" strike="noStrike">
                          <a:effectLst/>
                          <a:latin typeface="Calibri Light" panose="020F0302020204030204" pitchFamily="34" charset="0"/>
                        </a:rPr>
                        <a:t>Ventas TOTALES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s-CR" sz="1200" b="1" i="0" u="none" strike="noStrike">
                          <a:effectLst/>
                          <a:latin typeface="Calibri Light" panose="020F0302020204030204" pitchFamily="34" charset="0"/>
                        </a:rPr>
                        <a:t>Ventas en Consignación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s-CR" sz="1200" b="1" i="0" u="none" strike="noStrike">
                          <a:effectLst/>
                          <a:latin typeface="Calibri Light" panose="020F0302020204030204" pitchFamily="34" charset="0"/>
                        </a:rPr>
                        <a:t>Ventas con Precio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s-CR" sz="1100" b="1" i="0" u="none" strike="noStrike">
                          <a:effectLst/>
                          <a:latin typeface="Calibri Light" panose="020F0302020204030204" pitchFamily="34" charset="0"/>
                        </a:rPr>
                        <a:t>Precio Rieles Promedio $/Ud.46 kg.</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s-CR" sz="1200" b="1" i="0" u="none" strike="noStrike">
                          <a:effectLst/>
                          <a:latin typeface="Calibri Light" panose="020F0302020204030204" pitchFamily="34" charset="0"/>
                        </a:rPr>
                        <a:t>Variación  % precio 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453204401"/>
                  </a:ext>
                </a:extLst>
              </a:tr>
              <a:tr h="179577">
                <a:tc>
                  <a:txBody>
                    <a:bodyPr/>
                    <a:lstStyle/>
                    <a:p>
                      <a:pPr algn="l" fontAlgn="b">
                        <a:buNone/>
                      </a:pPr>
                      <a:r>
                        <a:rPr lang="es-CR" sz="1000" b="0" i="0" u="none" strike="noStrike">
                          <a:effectLst/>
                          <a:latin typeface="Calibri Light" panose="020F0302020204030204" pitchFamily="34" charset="0"/>
                        </a:rPr>
                        <a:t> </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buNone/>
                      </a:pPr>
                      <a:r>
                        <a:rPr lang="es-CR" sz="10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buNone/>
                      </a:pPr>
                      <a:r>
                        <a:rPr lang="es-CR" sz="10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buNone/>
                      </a:pPr>
                      <a:r>
                        <a:rPr lang="es-CR" sz="10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buNone/>
                      </a:pPr>
                      <a:r>
                        <a:rPr lang="es-CR" sz="10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buNone/>
                      </a:pPr>
                      <a:r>
                        <a:rPr lang="es-CR" sz="10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340534473"/>
                  </a:ext>
                </a:extLst>
              </a:tr>
              <a:tr h="314259">
                <a:tc>
                  <a:txBody>
                    <a:bodyPr/>
                    <a:lstStyle/>
                    <a:p>
                      <a:pPr algn="ctr" fontAlgn="b">
                        <a:buNone/>
                      </a:pPr>
                      <a:r>
                        <a:rPr lang="es-CR" sz="1600" b="1" i="0" u="none" strike="noStrike">
                          <a:effectLst/>
                          <a:latin typeface="Calibri Light" panose="020F0302020204030204" pitchFamily="34" charset="0"/>
                        </a:rPr>
                        <a:t>2026-2027</a:t>
                      </a:r>
                    </a:p>
                  </a:txBody>
                  <a:tcPr marL="0" marR="0" marT="0"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600" b="0" i="0" u="none" strike="noStrike">
                          <a:effectLst/>
                          <a:latin typeface="Calibri Light" panose="020F0302020204030204" pitchFamily="34" charset="0"/>
                        </a:rPr>
                        <a:t>  19,200 </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600" b="0" i="0" u="none" strike="noStrike">
                          <a:solidFill>
                            <a:srgbClr val="0000FF"/>
                          </a:solidFill>
                          <a:effectLst/>
                          <a:latin typeface="Calibri Light" panose="020F0302020204030204" pitchFamily="34" charset="0"/>
                        </a:rPr>
                        <a:t>  7,912 </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600" b="0" i="0" u="none" strike="noStrike">
                          <a:solidFill>
                            <a:srgbClr val="0000FF"/>
                          </a:solidFill>
                          <a:effectLst/>
                          <a:latin typeface="Calibri Light" panose="020F0302020204030204" pitchFamily="34" charset="0"/>
                        </a:rPr>
                        <a:t>  11,288 </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600" b="0" i="0" u="none" strike="noStrike">
                          <a:solidFill>
                            <a:srgbClr val="0000FF"/>
                          </a:solidFill>
                          <a:effectLst/>
                          <a:latin typeface="Calibri Light" panose="020F0302020204030204" pitchFamily="34" charset="0"/>
                        </a:rPr>
                        <a:t>  317.36 </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600" b="0" i="0" u="none" strike="noStrike" dirty="0">
                          <a:effectLst/>
                          <a:latin typeface="Calibri Light" panose="020F0302020204030204" pitchFamily="34" charset="0"/>
                        </a:rPr>
                        <a:t>-0.71</a:t>
                      </a: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01987226"/>
                  </a:ext>
                </a:extLst>
              </a:tr>
              <a:tr h="314259">
                <a:tc>
                  <a:txBody>
                    <a:bodyPr/>
                    <a:lstStyle/>
                    <a:p>
                      <a:pPr algn="ctr" fontAlgn="b">
                        <a:buNone/>
                      </a:pPr>
                      <a:r>
                        <a:rPr lang="es-CR" sz="1600" b="1" i="0" u="none" strike="noStrike">
                          <a:effectLst/>
                          <a:latin typeface="Calibri Light" panose="020F0302020204030204" pitchFamily="34" charset="0"/>
                        </a:rPr>
                        <a:t>2027-2028</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600" b="0" i="0" u="none" strike="noStrike">
                          <a:effectLst/>
                          <a:latin typeface="Calibri Light" panose="020F0302020204030204" pitchFamily="34" charset="0"/>
                        </a:rPr>
                        <a:t>  4,087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600" b="0" i="0" u="none" strike="noStrike">
                          <a:solidFill>
                            <a:srgbClr val="0000FF"/>
                          </a:solidFill>
                          <a:effectLst/>
                          <a:latin typeface="Calibri Light" panose="020F0302020204030204" pitchFamily="34" charset="0"/>
                        </a:rPr>
                        <a:t>  2,587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600" b="0" i="0" u="none" strike="noStrike">
                          <a:solidFill>
                            <a:srgbClr val="0000FF"/>
                          </a:solidFill>
                          <a:effectLst/>
                          <a:latin typeface="Calibri Light" panose="020F0302020204030204" pitchFamily="34" charset="0"/>
                        </a:rPr>
                        <a:t>  1,500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600" b="0" i="0" u="none" strike="noStrike">
                          <a:solidFill>
                            <a:srgbClr val="0000FF"/>
                          </a:solidFill>
                          <a:effectLst/>
                          <a:latin typeface="Calibri Light" panose="020F0302020204030204" pitchFamily="34" charset="0"/>
                        </a:rPr>
                        <a:t>  325.00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600" b="0" i="0" u="none" strike="noStrike">
                          <a:effectLst/>
                          <a:latin typeface="Calibri Light" panose="020F0302020204030204" pitchFamily="34" charset="0"/>
                        </a:rPr>
                        <a:t>0.00</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924360505"/>
                  </a:ext>
                </a:extLst>
              </a:tr>
              <a:tr h="197534">
                <a:tc>
                  <a:txBody>
                    <a:bodyPr/>
                    <a:lstStyle/>
                    <a:p>
                      <a:pPr algn="ctr" fontAlgn="b">
                        <a:buNone/>
                      </a:pPr>
                      <a:endParaRPr lang="es-CR" sz="1100" b="1"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buNone/>
                      </a:pPr>
                      <a:endParaRPr lang="es-CR" sz="1100" b="1"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buNone/>
                      </a:pPr>
                      <a:endParaRPr lang="es-CR" sz="10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buNone/>
                      </a:pPr>
                      <a:endParaRPr lang="es-CR" sz="10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buNone/>
                      </a:pPr>
                      <a:endParaRPr lang="es-CR" sz="10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r" fontAlgn="b">
                        <a:buNone/>
                      </a:pPr>
                      <a:endParaRPr lang="es-CR" sz="10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418732693"/>
                  </a:ext>
                </a:extLst>
              </a:tr>
              <a:tr h="215492">
                <a:tc>
                  <a:txBody>
                    <a:bodyPr/>
                    <a:lstStyle/>
                    <a:p>
                      <a:pPr algn="l" fontAlgn="b">
                        <a:buNone/>
                      </a:pPr>
                      <a:endParaRPr lang="es-CR" sz="12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2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endParaRPr lang="es-CR" sz="10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endParaRPr lang="es-CR" sz="10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endParaRPr lang="es-CR" sz="10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0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686820348"/>
                  </a:ext>
                </a:extLst>
              </a:tr>
              <a:tr h="190800">
                <a:tc gridSpan="3">
                  <a:txBody>
                    <a:bodyPr/>
                    <a:lstStyle/>
                    <a:p>
                      <a:pPr algn="l" fontAlgn="b">
                        <a:buNone/>
                      </a:pPr>
                      <a:r>
                        <a:rPr lang="es-ES" sz="1000" b="1" i="0" u="none" strike="noStrike">
                          <a:effectLst/>
                          <a:latin typeface="Calibri Light" panose="020F0302020204030204" pitchFamily="34" charset="0"/>
                        </a:rPr>
                        <a:t>1/ Variación porcentual en el precio:</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noFill/>
                  </a:tcPr>
                </a:tc>
                <a:tc hMerge="1">
                  <a:txBody>
                    <a:bodyPr/>
                    <a:lstStyle/>
                    <a:p>
                      <a:endParaRPr lang="es-CR"/>
                    </a:p>
                  </a:txBody>
                  <a:tcPr/>
                </a:tc>
                <a:tc hMerge="1">
                  <a:txBody>
                    <a:bodyPr/>
                    <a:lstStyle/>
                    <a:p>
                      <a:endParaRPr lang="es-CR"/>
                    </a:p>
                  </a:txBody>
                  <a:tcPr/>
                </a:tc>
                <a:tc>
                  <a:txBody>
                    <a:bodyPr/>
                    <a:lstStyle/>
                    <a:p>
                      <a:pPr algn="l" fontAlgn="b">
                        <a:buNone/>
                      </a:pPr>
                      <a:r>
                        <a:rPr lang="es-CR" sz="10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buNone/>
                      </a:pPr>
                      <a:r>
                        <a:rPr lang="es-CR" sz="10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buNone/>
                      </a:pPr>
                      <a:r>
                        <a:rPr lang="es-CR" sz="10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1256007230"/>
                  </a:ext>
                </a:extLst>
              </a:tr>
              <a:tr h="190800">
                <a:tc>
                  <a:txBody>
                    <a:bodyPr/>
                    <a:lstStyle/>
                    <a:p>
                      <a:pPr algn="l" fontAlgn="b">
                        <a:buNone/>
                      </a:pPr>
                      <a:r>
                        <a:rPr lang="es-CR" sz="1000" b="0" i="0" u="none" strike="noStrike">
                          <a:effectLst/>
                          <a:latin typeface="Calibri Light" panose="020F0302020204030204" pitchFamily="34" charset="0"/>
                        </a:rPr>
                        <a:t> con respecto al</a:t>
                      </a:r>
                    </a:p>
                  </a:txBody>
                  <a:tcPr marL="0" marR="0" marT="0"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000" b="0" i="0" u="none" strike="noStrike">
                          <a:solidFill>
                            <a:srgbClr val="0000FF"/>
                          </a:solidFill>
                          <a:effectLst/>
                          <a:latin typeface="Calibri Light" panose="020F0302020204030204" pitchFamily="34" charset="0"/>
                        </a:rPr>
                        <a:t>19/1/2026</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buNone/>
                      </a:pPr>
                      <a:r>
                        <a:rPr lang="es-CR" sz="1000" b="0" i="0" u="none" strike="noStrike">
                          <a:effectLst/>
                          <a:latin typeface="Calibri Light" panose="020F0302020204030204" pitchFamily="34" charset="0"/>
                        </a:rPr>
                        <a:t>Cosecha 2026-2027</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buNone/>
                      </a:pPr>
                      <a:r>
                        <a:rPr lang="es-CR" sz="1000" b="0" i="0" u="none" strike="noStrike">
                          <a:effectLst/>
                          <a:latin typeface="Calibri Light" panose="020F0302020204030204" pitchFamily="34" charset="0"/>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buNone/>
                      </a:pPr>
                      <a:r>
                        <a:rPr lang="es-CR" sz="1000" b="0" i="0" u="none" strike="noStrike">
                          <a:effectLst/>
                          <a:latin typeface="Calibri Light" panose="020F0302020204030204" pitchFamily="34" charset="0"/>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buNone/>
                      </a:pPr>
                      <a:r>
                        <a:rPr lang="es-CR" sz="10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341106137"/>
                  </a:ext>
                </a:extLst>
              </a:tr>
              <a:tr h="190800">
                <a:tc>
                  <a:txBody>
                    <a:bodyPr/>
                    <a:lstStyle/>
                    <a:p>
                      <a:pPr algn="l" fontAlgn="b">
                        <a:buNone/>
                      </a:pPr>
                      <a:r>
                        <a:rPr lang="es-CR" sz="1000" b="0" i="0" u="none" strike="noStrike">
                          <a:effectLst/>
                          <a:latin typeface="Calibri Light" panose="020F0302020204030204" pitchFamily="34" charset="0"/>
                        </a:rPr>
                        <a:t> con respecto al</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000" b="0" i="0" u="none" strike="noStrike">
                          <a:solidFill>
                            <a:srgbClr val="0000FF"/>
                          </a:solidFill>
                          <a:effectLst/>
                          <a:latin typeface="Calibri Light" panose="020F0302020204030204" pitchFamily="34" charset="0"/>
                        </a:rPr>
                        <a:t>19/1/2026</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s-CR" sz="1000" b="0" i="0" u="none" strike="noStrike">
                          <a:effectLst/>
                          <a:latin typeface="Calibri Light" panose="020F0302020204030204" pitchFamily="34" charset="0"/>
                        </a:rPr>
                        <a:t>Cosecha 2027-2028</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s-CR" sz="10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s-CR" sz="10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s-CR" sz="1000" b="0" i="0" u="none" strike="noStrike" dirty="0">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477233139"/>
                  </a:ext>
                </a:extLst>
              </a:tr>
            </a:tbl>
          </a:graphicData>
        </a:graphic>
      </p:graphicFrame>
    </p:spTree>
    <p:extLst>
      <p:ext uri="{BB962C8B-B14F-4D97-AF65-F5344CB8AC3E}">
        <p14:creationId xmlns:p14="http://schemas.microsoft.com/office/powerpoint/2010/main" val="371597856"/>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Override1.xml><?xml version="1.0" encoding="utf-8"?>
<a:themeOverride xmlns:a="http://schemas.openxmlformats.org/drawingml/2006/main">
  <a:clrScheme name="Office 2007 - 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2007 - 2010">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 - 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12416</TotalTime>
  <Words>1348</Words>
  <Application>Microsoft Office PowerPoint</Application>
  <PresentationFormat>Panorámica</PresentationFormat>
  <Paragraphs>431</Paragraphs>
  <Slides>7</Slides>
  <Notes>7</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7</vt:i4>
      </vt:variant>
    </vt:vector>
  </HeadingPairs>
  <TitlesOfParts>
    <vt:vector size="12" baseType="lpstr">
      <vt:lpstr>Aptos</vt:lpstr>
      <vt:lpstr>Arial</vt:lpstr>
      <vt:lpstr>Calibri</vt:lpstr>
      <vt:lpstr>Calibri Light</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aquiros</dc:creator>
  <cp:lastModifiedBy>Juan Carlos Castillo Molina</cp:lastModifiedBy>
  <cp:revision>24</cp:revision>
  <dcterms:created xsi:type="dcterms:W3CDTF">2023-12-07T15:07:55Z</dcterms:created>
  <dcterms:modified xsi:type="dcterms:W3CDTF">2026-01-27T15:36:20Z</dcterms:modified>
</cp:coreProperties>
</file>